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867" r:id="rId1"/>
  </p:sldMasterIdLst>
  <p:notesMasterIdLst>
    <p:notesMasterId r:id="rId24"/>
  </p:notesMasterIdLst>
  <p:sldIdLst>
    <p:sldId id="278" r:id="rId2"/>
    <p:sldId id="279" r:id="rId3"/>
    <p:sldId id="309" r:id="rId4"/>
    <p:sldId id="294" r:id="rId5"/>
    <p:sldId id="317" r:id="rId6"/>
    <p:sldId id="319" r:id="rId7"/>
    <p:sldId id="318" r:id="rId8"/>
    <p:sldId id="320" r:id="rId9"/>
    <p:sldId id="321" r:id="rId10"/>
    <p:sldId id="328" r:id="rId11"/>
    <p:sldId id="322" r:id="rId12"/>
    <p:sldId id="323" r:id="rId13"/>
    <p:sldId id="324" r:id="rId14"/>
    <p:sldId id="313" r:id="rId15"/>
    <p:sldId id="325" r:id="rId16"/>
    <p:sldId id="326" r:id="rId17"/>
    <p:sldId id="327" r:id="rId18"/>
    <p:sldId id="329" r:id="rId19"/>
    <p:sldId id="330" r:id="rId20"/>
    <p:sldId id="331" r:id="rId21"/>
    <p:sldId id="332" r:id="rId22"/>
    <p:sldId id="333" r:id="rId23"/>
  </p:sldIdLst>
  <p:sldSz cx="12192000" cy="6858000"/>
  <p:notesSz cx="13716000" cy="2438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867" autoAdjust="0"/>
  </p:normalViewPr>
  <p:slideViewPr>
    <p:cSldViewPr snapToGrid="0" snapToObjects="1">
      <p:cViewPr varScale="1">
        <p:scale>
          <a:sx n="86" d="100"/>
          <a:sy n="86" d="100"/>
        </p:scale>
        <p:origin x="1494" y="60"/>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1900376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770186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1359497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472443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2471904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2986275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668748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1201933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1466567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465188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23647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2712898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361112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2498050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161103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3061523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3542026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sv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0.sv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93BC-F1E2-2511-352D-18095A333C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626952-A8F0-74F1-5FB6-F54E8BC3C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CC543E-F0C8-1503-FE3E-5E84BAD4D461}"/>
              </a:ext>
            </a:extLst>
          </p:cNvPr>
          <p:cNvSpPr>
            <a:spLocks noGrp="1"/>
          </p:cNvSpPr>
          <p:nvPr>
            <p:ph type="dt" sz="half" idx="10"/>
          </p:nvPr>
        </p:nvSpPr>
        <p:spPr/>
        <p:txBody>
          <a:bodyPr/>
          <a:lstStyle/>
          <a:p>
            <a:fld id="{F22B6770-D585-470D-8BF7-2A7F79949ECF}" type="datetimeFigureOut">
              <a:rPr lang="en-US" smtClean="0"/>
              <a:t>11/10/2023</a:t>
            </a:fld>
            <a:endParaRPr lang="en-US" dirty="0"/>
          </a:p>
        </p:txBody>
      </p:sp>
      <p:sp>
        <p:nvSpPr>
          <p:cNvPr id="5" name="Footer Placeholder 4">
            <a:extLst>
              <a:ext uri="{FF2B5EF4-FFF2-40B4-BE49-F238E27FC236}">
                <a16:creationId xmlns:a16="http://schemas.microsoft.com/office/drawing/2014/main" id="{6B3133FD-1867-70A5-EFF5-6E3E29BF35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6B6903-920A-402B-8A49-7E3C3D7C8BB2}"/>
              </a:ext>
            </a:extLst>
          </p:cNvPr>
          <p:cNvSpPr>
            <a:spLocks noGrp="1"/>
          </p:cNvSpPr>
          <p:nvPr>
            <p:ph type="sldNum" sz="quarter" idx="12"/>
          </p:nvPr>
        </p:nvSpPr>
        <p:spPr/>
        <p:txBody>
          <a:bodyPr/>
          <a:lstStyle/>
          <a:p>
            <a:fld id="{77ACD114-1646-46BC-88EA-55E9B5D178B6}" type="slidenum">
              <a:rPr lang="en-US" smtClean="0"/>
              <a:t>‹#›</a:t>
            </a:fld>
            <a:endParaRPr lang="en-US" dirty="0"/>
          </a:p>
        </p:txBody>
      </p:sp>
      <p:sp>
        <p:nvSpPr>
          <p:cNvPr id="7" name="Freeform: Shape 6">
            <a:extLst>
              <a:ext uri="{FF2B5EF4-FFF2-40B4-BE49-F238E27FC236}">
                <a16:creationId xmlns:a16="http://schemas.microsoft.com/office/drawing/2014/main" id="{EF3481A5-360D-E4C5-FB50-82E6696D4BAD}"/>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lumMod val="60000"/>
              <a:lumOff val="40000"/>
            </a:schemeClr>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7AD2FF0E-59A1-E5CD-213B-310EC277EE94}"/>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accent5">
              <a:lumMod val="40000"/>
              <a:lumOff val="60000"/>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pic>
        <p:nvPicPr>
          <p:cNvPr id="9" name="Picture 8">
            <a:extLst>
              <a:ext uri="{FF2B5EF4-FFF2-40B4-BE49-F238E27FC236}">
                <a16:creationId xmlns:a16="http://schemas.microsoft.com/office/drawing/2014/main" id="{7DBA2C52-370D-8DBB-E914-342584A7FB79}"/>
              </a:ext>
            </a:extLst>
          </p:cNvPr>
          <p:cNvPicPr>
            <a:picLocks noChangeAspect="1"/>
          </p:cNvPicPr>
          <p:nvPr userDrawn="1"/>
        </p:nvPicPr>
        <p:blipFill>
          <a:blip r:embed="rId2"/>
          <a:stretch>
            <a:fillRect/>
          </a:stretch>
        </p:blipFill>
        <p:spPr>
          <a:xfrm>
            <a:off x="4038600" y="170602"/>
            <a:ext cx="3991532" cy="1290924"/>
          </a:xfrm>
          <a:prstGeom prst="rect">
            <a:avLst/>
          </a:prstGeom>
        </p:spPr>
      </p:pic>
    </p:spTree>
    <p:extLst>
      <p:ext uri="{BB962C8B-B14F-4D97-AF65-F5344CB8AC3E}">
        <p14:creationId xmlns:p14="http://schemas.microsoft.com/office/powerpoint/2010/main" val="27257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84E95-81C8-39E5-7C79-1579CC9369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C1A43F-CA0A-DAB8-ED56-32C3408856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2C141-7FC3-EA91-B846-1B9A05A8206C}"/>
              </a:ext>
            </a:extLst>
          </p:cNvPr>
          <p:cNvSpPr>
            <a:spLocks noGrp="1"/>
          </p:cNvSpPr>
          <p:nvPr>
            <p:ph type="dt" sz="half" idx="10"/>
          </p:nvPr>
        </p:nvSpPr>
        <p:spPr/>
        <p:txBody>
          <a:bodyPr/>
          <a:lstStyle/>
          <a:p>
            <a:fld id="{F22B6770-D585-470D-8BF7-2A7F79949ECF}" type="datetimeFigureOut">
              <a:rPr lang="en-US" smtClean="0"/>
              <a:t>11/10/2023</a:t>
            </a:fld>
            <a:endParaRPr lang="en-US" dirty="0"/>
          </a:p>
        </p:txBody>
      </p:sp>
      <p:sp>
        <p:nvSpPr>
          <p:cNvPr id="5" name="Footer Placeholder 4">
            <a:extLst>
              <a:ext uri="{FF2B5EF4-FFF2-40B4-BE49-F238E27FC236}">
                <a16:creationId xmlns:a16="http://schemas.microsoft.com/office/drawing/2014/main" id="{7178BD0D-F596-E99C-E421-9FA5F1555D3E}"/>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F44A552D-7FB4-E512-4B34-99E2FB7FDF0C}"/>
              </a:ext>
            </a:extLst>
          </p:cNvPr>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4360952"/>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CBC5D-3214-9964-DC22-CC60B74D4B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B03F66-C57D-6095-10A3-BFCDC36641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9A98EC-3A74-96BB-92EE-752449B10715}"/>
              </a:ext>
            </a:extLst>
          </p:cNvPr>
          <p:cNvSpPr>
            <a:spLocks noGrp="1"/>
          </p:cNvSpPr>
          <p:nvPr>
            <p:ph type="dt" sz="half" idx="10"/>
          </p:nvPr>
        </p:nvSpPr>
        <p:spPr/>
        <p:txBody>
          <a:bodyPr/>
          <a:lstStyle/>
          <a:p>
            <a:fld id="{F22B6770-D585-470D-8BF7-2A7F79949ECF}" type="datetimeFigureOut">
              <a:rPr lang="en-US" smtClean="0"/>
              <a:t>11/10/2023</a:t>
            </a:fld>
            <a:endParaRPr lang="en-US" dirty="0"/>
          </a:p>
        </p:txBody>
      </p:sp>
      <p:sp>
        <p:nvSpPr>
          <p:cNvPr id="5" name="Footer Placeholder 4">
            <a:extLst>
              <a:ext uri="{FF2B5EF4-FFF2-40B4-BE49-F238E27FC236}">
                <a16:creationId xmlns:a16="http://schemas.microsoft.com/office/drawing/2014/main" id="{9EF86A38-BD5A-D64A-E0F6-178A5641F090}"/>
              </a:ext>
            </a:extLst>
          </p:cNvPr>
          <p:cNvSpPr>
            <a:spLocks noGrp="1"/>
          </p:cNvSpPr>
          <p:nvPr>
            <p:ph type="ftr" sz="quarter" idx="11"/>
          </p:nvPr>
        </p:nvSpPr>
        <p:spPr/>
        <p:txBody>
          <a:bodyPr/>
          <a:lstStyle/>
          <a:p>
            <a:endParaRPr lang="en-US" dirty="0"/>
          </a:p>
        </p:txBody>
      </p:sp>
      <p:sp>
        <p:nvSpPr>
          <p:cNvPr id="7" name="Freeform: Shape 6">
            <a:extLst>
              <a:ext uri="{FF2B5EF4-FFF2-40B4-BE49-F238E27FC236}">
                <a16:creationId xmlns:a16="http://schemas.microsoft.com/office/drawing/2014/main" id="{E25A597F-1A9C-8874-F7FE-79C727C12FB2}"/>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5">
              <a:lumMod val="40000"/>
              <a:lumOff val="6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34D2FDD3-3157-27BA-4DF2-51A3AA030BE1}"/>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rgbClr val="0070C0"/>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1EA42719-46C5-D7F0-B6AC-5C8D0C620B85}"/>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0" name="Freeform: Shape 9">
            <a:extLst>
              <a:ext uri="{FF2B5EF4-FFF2-40B4-BE49-F238E27FC236}">
                <a16:creationId xmlns:a16="http://schemas.microsoft.com/office/drawing/2014/main" id="{3A89B7FE-571B-1CC6-7AFD-18CE681402B0}"/>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2E149E88-275C-233A-A982-A8DD4858258A}"/>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1">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16674822-14AA-6D24-6480-CD08FA5B8AE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pic>
        <p:nvPicPr>
          <p:cNvPr id="2050" name="Picture 2" descr="Image preview">
            <a:extLst>
              <a:ext uri="{FF2B5EF4-FFF2-40B4-BE49-F238E27FC236}">
                <a16:creationId xmlns:a16="http://schemas.microsoft.com/office/drawing/2014/main" id="{04353914-672F-D2FB-525D-EBCF8DB0D6B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93494" y="328613"/>
            <a:ext cx="2547257" cy="1354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09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87080-B15E-CAC4-FCAF-A26613B241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54D264-7EBE-DFB4-A224-F35C07F94B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4ECE5E-0873-900E-0C87-118AD9FA0F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39F0A6-260A-82AB-57A9-3BCEC3E2B05F}"/>
              </a:ext>
            </a:extLst>
          </p:cNvPr>
          <p:cNvSpPr>
            <a:spLocks noGrp="1"/>
          </p:cNvSpPr>
          <p:nvPr>
            <p:ph type="dt" sz="half" idx="10"/>
          </p:nvPr>
        </p:nvSpPr>
        <p:spPr/>
        <p:txBody>
          <a:bodyPr/>
          <a:lstStyle/>
          <a:p>
            <a:fld id="{F22B6770-D585-470D-8BF7-2A7F79949ECF}" type="datetimeFigureOut">
              <a:rPr lang="en-US" smtClean="0"/>
              <a:t>11/10/2023</a:t>
            </a:fld>
            <a:endParaRPr lang="en-US" dirty="0"/>
          </a:p>
        </p:txBody>
      </p:sp>
      <p:sp>
        <p:nvSpPr>
          <p:cNvPr id="6" name="Footer Placeholder 5">
            <a:extLst>
              <a:ext uri="{FF2B5EF4-FFF2-40B4-BE49-F238E27FC236}">
                <a16:creationId xmlns:a16="http://schemas.microsoft.com/office/drawing/2014/main" id="{DCB34478-D4BA-AC8D-AC27-2D4EE02A33C7}"/>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B1EC06E3-414E-7897-74B8-13C592DD5986}"/>
              </a:ext>
            </a:extLst>
          </p:cNvPr>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116386393"/>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6">
                <a:lumMod val="40000"/>
                <a:lumOff val="60000"/>
              </a:schemeClr>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6">
                <a:lumMod val="60000"/>
                <a:lumOff val="40000"/>
              </a:schemeClr>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429209" y="1492898"/>
            <a:ext cx="7184572" cy="1177150"/>
          </a:xfrm>
        </p:spPr>
        <p:txBody>
          <a:bodyPr>
            <a:noAutofit/>
          </a:bodyPr>
          <a:lstStyle>
            <a:lvl1pPr algn="l">
              <a:lnSpc>
                <a:spcPct val="100000"/>
              </a:lnSpc>
              <a:defRPr/>
            </a:lvl1pPr>
          </a:lstStyle>
          <a:p>
            <a:r>
              <a:rPr lang="en-US" dirty="0"/>
              <a:t>Click to edit Master title style</a:t>
            </a:r>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429208" y="2770632"/>
            <a:ext cx="7184572"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pic>
        <p:nvPicPr>
          <p:cNvPr id="1026" name="Picture 2" descr="Image preview">
            <a:extLst>
              <a:ext uri="{FF2B5EF4-FFF2-40B4-BE49-F238E27FC236}">
                <a16:creationId xmlns:a16="http://schemas.microsoft.com/office/drawing/2014/main" id="{BC80A945-7F85-006F-ABBA-642C55AC926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69737" y="0"/>
            <a:ext cx="3856654" cy="157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57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pic>
        <p:nvPicPr>
          <p:cNvPr id="2" name="Picture 1">
            <a:extLst>
              <a:ext uri="{FF2B5EF4-FFF2-40B4-BE49-F238E27FC236}">
                <a16:creationId xmlns:a16="http://schemas.microsoft.com/office/drawing/2014/main" id="{EE2AB37A-4DF8-7549-9C40-67CABE4AC32D}"/>
              </a:ext>
            </a:extLst>
          </p:cNvPr>
          <p:cNvPicPr>
            <a:picLocks noChangeAspect="1"/>
          </p:cNvPicPr>
          <p:nvPr userDrawn="1"/>
        </p:nvPicPr>
        <p:blipFill>
          <a:blip r:embed="rId6"/>
          <a:stretch>
            <a:fillRect/>
          </a:stretch>
        </p:blipFill>
        <p:spPr>
          <a:xfrm rot="16200000">
            <a:off x="-831465" y="2778184"/>
            <a:ext cx="3991532" cy="781159"/>
          </a:xfrm>
          <a:prstGeom prst="rect">
            <a:avLst/>
          </a:prstGeom>
        </p:spPr>
      </p:pic>
    </p:spTree>
    <p:extLst>
      <p:ext uri="{BB962C8B-B14F-4D97-AF65-F5344CB8AC3E}">
        <p14:creationId xmlns:p14="http://schemas.microsoft.com/office/powerpoint/2010/main" val="387103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dirty="0"/>
              <a:t>Presentation title</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 name="Picture 2">
            <a:extLst>
              <a:ext uri="{FF2B5EF4-FFF2-40B4-BE49-F238E27FC236}">
                <a16:creationId xmlns:a16="http://schemas.microsoft.com/office/drawing/2014/main" id="{353E4872-B0DE-833B-D938-73FBC04897FE}"/>
              </a:ext>
            </a:extLst>
          </p:cNvPr>
          <p:cNvPicPr>
            <a:picLocks noChangeAspect="1"/>
          </p:cNvPicPr>
          <p:nvPr userDrawn="1"/>
        </p:nvPicPr>
        <p:blipFill>
          <a:blip r:embed="rId6"/>
          <a:stretch>
            <a:fillRect/>
          </a:stretch>
        </p:blipFill>
        <p:spPr>
          <a:xfrm rot="16200000">
            <a:off x="-831465" y="2778184"/>
            <a:ext cx="3991532" cy="781159"/>
          </a:xfrm>
          <a:prstGeom prst="rect">
            <a:avLst/>
          </a:prstGeom>
        </p:spPr>
      </p:pic>
    </p:spTree>
    <p:extLst>
      <p:ext uri="{BB962C8B-B14F-4D97-AF65-F5344CB8AC3E}">
        <p14:creationId xmlns:p14="http://schemas.microsoft.com/office/powerpoint/2010/main" val="425083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A63057-F82A-AC7D-B53D-BDFA3C327D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0F6674-B4D6-A60A-CC1B-A385CFEF0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C9AA-6366-E612-07F8-D3BBE55715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B6770-D585-470D-8BF7-2A7F79949ECF}" type="datetimeFigureOut">
              <a:rPr lang="en-US" smtClean="0"/>
              <a:t>11/10/2023</a:t>
            </a:fld>
            <a:endParaRPr lang="en-US" dirty="0"/>
          </a:p>
        </p:txBody>
      </p:sp>
      <p:sp>
        <p:nvSpPr>
          <p:cNvPr id="5" name="Footer Placeholder 4">
            <a:extLst>
              <a:ext uri="{FF2B5EF4-FFF2-40B4-BE49-F238E27FC236}">
                <a16:creationId xmlns:a16="http://schemas.microsoft.com/office/drawing/2014/main" id="{8FC48A24-D1E1-C37D-7483-02DF2B1CB8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E8779574-94F1-BBBF-E795-9908A4F20A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16727246"/>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9" r:id="rId5"/>
    <p:sldLayoutId id="2147483655" r:id="rId6"/>
    <p:sldLayoutId id="2147483654" r:id="rId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title"/>
          </p:nvPr>
        </p:nvSpPr>
        <p:spPr>
          <a:xfrm>
            <a:off x="1700786" y="2734423"/>
            <a:ext cx="8368765" cy="1348276"/>
          </a:xfrm>
        </p:spPr>
        <p:txBody>
          <a:bodyPr>
            <a:normAutofit/>
          </a:bodyPr>
          <a:lstStyle/>
          <a:p>
            <a:pPr algn="ctr"/>
            <a:r>
              <a:rPr lang="en-US" sz="4000" dirty="0">
                <a:solidFill>
                  <a:schemeClr val="accent6"/>
                </a:solidFill>
                <a:latin typeface="Arial Black" panose="020B0A04020102020204" pitchFamily="34" charset="0"/>
              </a:rPr>
              <a:t>Practical Nursing Program</a:t>
            </a:r>
            <a:endParaRPr lang="en-US" sz="5400" dirty="0"/>
          </a:p>
        </p:txBody>
      </p:sp>
      <p:sp>
        <p:nvSpPr>
          <p:cNvPr id="4" name="Subtitle 2">
            <a:extLst>
              <a:ext uri="{FF2B5EF4-FFF2-40B4-BE49-F238E27FC236}">
                <a16:creationId xmlns:a16="http://schemas.microsoft.com/office/drawing/2014/main" id="{BD9EA53F-CFD8-9BFC-6BF5-BBC68B80C0D3}"/>
              </a:ext>
            </a:extLst>
          </p:cNvPr>
          <p:cNvSpPr txBox="1">
            <a:spLocks/>
          </p:cNvSpPr>
          <p:nvPr/>
        </p:nvSpPr>
        <p:spPr>
          <a:xfrm>
            <a:off x="2431072" y="4123577"/>
            <a:ext cx="6623539" cy="89242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solidFill>
                  <a:schemeClr val="accent1"/>
                </a:solidFill>
                <a:latin typeface="Arial Black"/>
              </a:rPr>
              <a:t>Application Process and Info</a:t>
            </a:r>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6E34-002B-4B14-ADE8-E1E2EE528C85}"/>
              </a:ext>
            </a:extLst>
          </p:cNvPr>
          <p:cNvSpPr>
            <a:spLocks noGrp="1"/>
          </p:cNvSpPr>
          <p:nvPr>
            <p:ph type="title"/>
          </p:nvPr>
        </p:nvSpPr>
        <p:spPr>
          <a:xfrm>
            <a:off x="172728" y="1980846"/>
            <a:ext cx="8268743" cy="1177150"/>
          </a:xfrm>
        </p:spPr>
        <p:txBody>
          <a:bodyPr/>
          <a:lstStyle/>
          <a:p>
            <a:r>
              <a:rPr lang="en-US" sz="4000" dirty="0"/>
              <a:t>Additional Basic Information for you about the </a:t>
            </a:r>
            <a:r>
              <a:rPr lang="en-US" sz="4000" b="1" dirty="0">
                <a:solidFill>
                  <a:prstClr val="black">
                    <a:lumMod val="75000"/>
                    <a:lumOff val="25000"/>
                  </a:prstClr>
                </a:solidFill>
              </a:rPr>
              <a:t>Certified Medical Assistant to Practical Nurse Cohorts</a:t>
            </a:r>
            <a:br>
              <a:rPr lang="en-US" sz="4000" dirty="0"/>
            </a:br>
            <a:endParaRPr lang="en-US" sz="4000" dirty="0"/>
          </a:p>
        </p:txBody>
      </p:sp>
      <p:sp>
        <p:nvSpPr>
          <p:cNvPr id="3" name="Content Placeholder 2">
            <a:extLst>
              <a:ext uri="{FF2B5EF4-FFF2-40B4-BE49-F238E27FC236}">
                <a16:creationId xmlns:a16="http://schemas.microsoft.com/office/drawing/2014/main" id="{B4CB77B7-0B76-41C8-9E9D-B0AF3B3546AC}"/>
              </a:ext>
            </a:extLst>
          </p:cNvPr>
          <p:cNvSpPr>
            <a:spLocks noGrp="1"/>
          </p:cNvSpPr>
          <p:nvPr>
            <p:ph idx="1"/>
          </p:nvPr>
        </p:nvSpPr>
        <p:spPr>
          <a:xfrm>
            <a:off x="250788" y="3289784"/>
            <a:ext cx="7184572" cy="3122168"/>
          </a:xfrm>
        </p:spPr>
        <p:txBody>
          <a:bodyPr/>
          <a:lstStyle/>
          <a:p>
            <a:pPr marL="342900" indent="-342900">
              <a:buFont typeface="Arial" panose="020B0604020202020204" pitchFamily="34" charset="0"/>
              <a:buChar char="•"/>
            </a:pPr>
            <a:r>
              <a:rPr lang="en-US" sz="2000" dirty="0">
                <a:solidFill>
                  <a:prstClr val="black">
                    <a:lumMod val="75000"/>
                    <a:lumOff val="25000"/>
                  </a:prstClr>
                </a:solidFill>
              </a:rPr>
              <a:t>Some of our Industry partners have designated sponsored seats that they have an internal interview process for. </a:t>
            </a:r>
          </a:p>
          <a:p>
            <a:pPr marL="342900" indent="-342900">
              <a:buFont typeface="Arial" panose="020B0604020202020204" pitchFamily="34" charset="0"/>
              <a:buChar char="•"/>
            </a:pPr>
            <a:r>
              <a:rPr lang="en-US" sz="2000" b="1" dirty="0">
                <a:solidFill>
                  <a:prstClr val="black">
                    <a:lumMod val="75000"/>
                    <a:lumOff val="25000"/>
                  </a:prstClr>
                </a:solidFill>
              </a:rPr>
              <a:t>North Oaks sponsorship: </a:t>
            </a:r>
            <a:r>
              <a:rPr lang="en-US" sz="2000" dirty="0">
                <a:solidFill>
                  <a:prstClr val="black">
                    <a:lumMod val="75000"/>
                    <a:lumOff val="25000"/>
                  </a:prstClr>
                </a:solidFill>
              </a:rPr>
              <a:t>please contact Erika Williams at Hammond campus for more information 985-545-1522</a:t>
            </a:r>
          </a:p>
          <a:p>
            <a:pPr marL="342900" indent="-342900">
              <a:buFont typeface="Arial" panose="020B0604020202020204" pitchFamily="34" charset="0"/>
              <a:buChar char="•"/>
            </a:pPr>
            <a:r>
              <a:rPr lang="en-US" sz="2000" b="1" dirty="0">
                <a:solidFill>
                  <a:prstClr val="black">
                    <a:lumMod val="75000"/>
                    <a:lumOff val="25000"/>
                  </a:prstClr>
                </a:solidFill>
              </a:rPr>
              <a:t>Ochsner sponsorship: </a:t>
            </a:r>
            <a:r>
              <a:rPr lang="en-US" sz="2000" dirty="0">
                <a:solidFill>
                  <a:prstClr val="black">
                    <a:lumMod val="75000"/>
                    <a:lumOff val="25000"/>
                  </a:prstClr>
                </a:solidFill>
              </a:rPr>
              <a:t>please contact Courtney Jones for more information 985-545-1259</a:t>
            </a:r>
          </a:p>
          <a:p>
            <a:pPr marL="690372" lvl="1" indent="-342900"/>
            <a:endParaRPr lang="en-US" dirty="0"/>
          </a:p>
        </p:txBody>
      </p:sp>
    </p:spTree>
    <p:extLst>
      <p:ext uri="{BB962C8B-B14F-4D97-AF65-F5344CB8AC3E}">
        <p14:creationId xmlns:p14="http://schemas.microsoft.com/office/powerpoint/2010/main" val="109275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title"/>
          </p:nvPr>
        </p:nvSpPr>
        <p:spPr>
          <a:xfrm>
            <a:off x="2414465" y="2788338"/>
            <a:ext cx="6656754" cy="1348276"/>
          </a:xfrm>
        </p:spPr>
        <p:txBody>
          <a:bodyPr>
            <a:normAutofit/>
          </a:bodyPr>
          <a:lstStyle/>
          <a:p>
            <a:pPr algn="ctr"/>
            <a:r>
              <a:rPr lang="en-US" sz="4400" dirty="0">
                <a:solidFill>
                  <a:schemeClr val="accent6"/>
                </a:solidFill>
                <a:latin typeface="Arial Black" panose="020B0A04020102020204" pitchFamily="34" charset="0"/>
              </a:rPr>
              <a:t>Practical Nursing Program</a:t>
            </a:r>
            <a:endParaRPr lang="en-US" dirty="0"/>
          </a:p>
        </p:txBody>
      </p:sp>
      <p:sp>
        <p:nvSpPr>
          <p:cNvPr id="4" name="Subtitle 2">
            <a:extLst>
              <a:ext uri="{FF2B5EF4-FFF2-40B4-BE49-F238E27FC236}">
                <a16:creationId xmlns:a16="http://schemas.microsoft.com/office/drawing/2014/main" id="{BD9EA53F-CFD8-9BFC-6BF5-BBC68B80C0D3}"/>
              </a:ext>
            </a:extLst>
          </p:cNvPr>
          <p:cNvSpPr txBox="1">
            <a:spLocks/>
          </p:cNvSpPr>
          <p:nvPr/>
        </p:nvSpPr>
        <p:spPr>
          <a:xfrm>
            <a:off x="2447680" y="4121203"/>
            <a:ext cx="6623539" cy="892426"/>
          </a:xfrm>
          <a:prstGeom prst="rect">
            <a:avLst/>
          </a:prstGeom>
        </p:spPr>
        <p:txBody>
          <a:bodyPr vert="horz" lIns="91440" tIns="45720" rIns="91440" bIns="45720" rtlCol="0" anchor="t">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4000" dirty="0">
              <a:solidFill>
                <a:schemeClr val="accent1"/>
              </a:solidFill>
              <a:latin typeface="Arial Black"/>
            </a:endParaRPr>
          </a:p>
          <a:p>
            <a:r>
              <a:rPr lang="en-US" sz="4000" dirty="0">
                <a:solidFill>
                  <a:schemeClr val="accent1"/>
                </a:solidFill>
                <a:latin typeface="Arial Black"/>
              </a:rPr>
              <a:t>Governing Bodies</a:t>
            </a:r>
            <a:endParaRPr lang="en-US" dirty="0">
              <a:solidFill>
                <a:schemeClr val="accent1"/>
              </a:solidFill>
              <a:cs typeface="Calibri"/>
            </a:endParaRPr>
          </a:p>
        </p:txBody>
      </p:sp>
    </p:spTree>
    <p:extLst>
      <p:ext uri="{BB962C8B-B14F-4D97-AF65-F5344CB8AC3E}">
        <p14:creationId xmlns:p14="http://schemas.microsoft.com/office/powerpoint/2010/main" val="3446735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6E34-002B-4B14-ADE8-E1E2EE528C85}"/>
              </a:ext>
            </a:extLst>
          </p:cNvPr>
          <p:cNvSpPr>
            <a:spLocks noGrp="1"/>
          </p:cNvSpPr>
          <p:nvPr>
            <p:ph type="title"/>
          </p:nvPr>
        </p:nvSpPr>
        <p:spPr>
          <a:xfrm>
            <a:off x="172728" y="1980846"/>
            <a:ext cx="8268743" cy="1177150"/>
          </a:xfrm>
        </p:spPr>
        <p:txBody>
          <a:bodyPr/>
          <a:lstStyle/>
          <a:p>
            <a:r>
              <a:rPr lang="en-US" sz="4000" dirty="0"/>
              <a:t>Important to Note:</a:t>
            </a:r>
            <a:br>
              <a:rPr lang="en-US" sz="4000" dirty="0"/>
            </a:br>
            <a:endParaRPr lang="en-US" sz="4000" dirty="0"/>
          </a:p>
        </p:txBody>
      </p:sp>
      <p:sp>
        <p:nvSpPr>
          <p:cNvPr id="3" name="Content Placeholder 2">
            <a:extLst>
              <a:ext uri="{FF2B5EF4-FFF2-40B4-BE49-F238E27FC236}">
                <a16:creationId xmlns:a16="http://schemas.microsoft.com/office/drawing/2014/main" id="{B4CB77B7-0B76-41C8-9E9D-B0AF3B3546AC}"/>
              </a:ext>
            </a:extLst>
          </p:cNvPr>
          <p:cNvSpPr>
            <a:spLocks noGrp="1"/>
          </p:cNvSpPr>
          <p:nvPr>
            <p:ph idx="1"/>
          </p:nvPr>
        </p:nvSpPr>
        <p:spPr>
          <a:xfrm>
            <a:off x="250788" y="2721072"/>
            <a:ext cx="7184572" cy="3122168"/>
          </a:xfrm>
        </p:spPr>
        <p:txBody>
          <a:bodyPr/>
          <a:lstStyle/>
          <a:p>
            <a:pPr marL="91440" lvl="0" indent="-91440">
              <a:lnSpc>
                <a:spcPct val="90000"/>
              </a:lnSpc>
              <a:spcBef>
                <a:spcPts val="1200"/>
              </a:spcBef>
              <a:spcAft>
                <a:spcPts val="200"/>
              </a:spcAft>
              <a:buClr>
                <a:srgbClr val="99CB38"/>
              </a:buClr>
              <a:buSzPct val="100000"/>
              <a:buFont typeface="Wingdings" panose="05000000000000000000" pitchFamily="2" charset="2"/>
              <a:buChar char="§"/>
            </a:pPr>
            <a:r>
              <a:rPr lang="en-US" sz="2000" dirty="0">
                <a:solidFill>
                  <a:prstClr val="black">
                    <a:lumMod val="75000"/>
                    <a:lumOff val="25000"/>
                  </a:prstClr>
                </a:solidFill>
              </a:rPr>
              <a:t>All Practical Nursing Programs are regulated and governed by the Louisiana State Board of Practical Nurse Examiners (LSBPNE) and NTCC is accredited by LSBPNE to offer PN Programs at all 5 campuses at this time. NTCC is also SACSCOC accredited. </a:t>
            </a:r>
          </a:p>
          <a:p>
            <a:pPr marL="91440" lvl="0" indent="-91440">
              <a:lnSpc>
                <a:spcPct val="90000"/>
              </a:lnSpc>
              <a:spcBef>
                <a:spcPts val="1200"/>
              </a:spcBef>
              <a:spcAft>
                <a:spcPts val="200"/>
              </a:spcAft>
              <a:buClr>
                <a:srgbClr val="99CB38"/>
              </a:buClr>
              <a:buSzPct val="100000"/>
              <a:buFont typeface="Wingdings" panose="05000000000000000000" pitchFamily="2" charset="2"/>
              <a:buChar char="§"/>
            </a:pPr>
            <a:r>
              <a:rPr lang="en-US" sz="2000" dirty="0">
                <a:solidFill>
                  <a:prstClr val="black">
                    <a:lumMod val="75000"/>
                    <a:lumOff val="25000"/>
                  </a:prstClr>
                </a:solidFill>
              </a:rPr>
              <a:t> The program is highly regulated and has many requirements that must be met prior to admission, during the program, and at completion and/or graduation.</a:t>
            </a:r>
          </a:p>
          <a:p>
            <a:pPr marL="91440" lvl="0" indent="-91440">
              <a:lnSpc>
                <a:spcPct val="90000"/>
              </a:lnSpc>
              <a:spcBef>
                <a:spcPts val="1200"/>
              </a:spcBef>
              <a:spcAft>
                <a:spcPts val="200"/>
              </a:spcAft>
              <a:buClr>
                <a:srgbClr val="99CB38"/>
              </a:buClr>
              <a:buSzPct val="100000"/>
              <a:buFont typeface="Wingdings" panose="05000000000000000000" pitchFamily="2" charset="2"/>
              <a:buChar char="§"/>
            </a:pPr>
            <a:r>
              <a:rPr lang="en-US" sz="2000" dirty="0">
                <a:solidFill>
                  <a:prstClr val="black">
                    <a:lumMod val="75000"/>
                    <a:lumOff val="25000"/>
                  </a:prstClr>
                </a:solidFill>
              </a:rPr>
              <a:t> The PN Program is fast-paced and rigorous and requires your full attention to succeed. Due to this, LSBPNE and NTCC strongly discourage working while in school and PN students should never attempt to work </a:t>
            </a:r>
            <a:r>
              <a:rPr lang="en-US" sz="2000" b="1" i="1" dirty="0">
                <a:solidFill>
                  <a:prstClr val="black">
                    <a:lumMod val="75000"/>
                    <a:lumOff val="25000"/>
                  </a:prstClr>
                </a:solidFill>
              </a:rPr>
              <a:t>full time </a:t>
            </a:r>
            <a:r>
              <a:rPr lang="en-US" sz="2000" dirty="0">
                <a:solidFill>
                  <a:prstClr val="black">
                    <a:lumMod val="75000"/>
                    <a:lumOff val="25000"/>
                  </a:prstClr>
                </a:solidFill>
              </a:rPr>
              <a:t>at any point in the program.</a:t>
            </a:r>
          </a:p>
          <a:p>
            <a:pPr marL="690372" lvl="1" indent="-342900"/>
            <a:endParaRPr lang="en-US" dirty="0"/>
          </a:p>
        </p:txBody>
      </p:sp>
    </p:spTree>
    <p:extLst>
      <p:ext uri="{BB962C8B-B14F-4D97-AF65-F5344CB8AC3E}">
        <p14:creationId xmlns:p14="http://schemas.microsoft.com/office/powerpoint/2010/main" val="266010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title"/>
          </p:nvPr>
        </p:nvSpPr>
        <p:spPr>
          <a:xfrm>
            <a:off x="2414465" y="2788338"/>
            <a:ext cx="6656754" cy="1348276"/>
          </a:xfrm>
        </p:spPr>
        <p:txBody>
          <a:bodyPr>
            <a:normAutofit/>
          </a:bodyPr>
          <a:lstStyle/>
          <a:p>
            <a:pPr algn="ctr"/>
            <a:r>
              <a:rPr lang="en-US" sz="4400" dirty="0">
                <a:solidFill>
                  <a:schemeClr val="accent6"/>
                </a:solidFill>
                <a:latin typeface="Arial Black" panose="020B0A04020102020204" pitchFamily="34" charset="0"/>
              </a:rPr>
              <a:t>Practical Nursing Program</a:t>
            </a:r>
            <a:endParaRPr lang="en-US" dirty="0"/>
          </a:p>
        </p:txBody>
      </p:sp>
      <p:sp>
        <p:nvSpPr>
          <p:cNvPr id="4" name="Subtitle 2">
            <a:extLst>
              <a:ext uri="{FF2B5EF4-FFF2-40B4-BE49-F238E27FC236}">
                <a16:creationId xmlns:a16="http://schemas.microsoft.com/office/drawing/2014/main" id="{BD9EA53F-CFD8-9BFC-6BF5-BBC68B80C0D3}"/>
              </a:ext>
            </a:extLst>
          </p:cNvPr>
          <p:cNvSpPr txBox="1">
            <a:spLocks/>
          </p:cNvSpPr>
          <p:nvPr/>
        </p:nvSpPr>
        <p:spPr>
          <a:xfrm>
            <a:off x="2561206" y="4134240"/>
            <a:ext cx="6623539" cy="892426"/>
          </a:xfrm>
          <a:prstGeom prst="rect">
            <a:avLst/>
          </a:prstGeom>
        </p:spPr>
        <p:txBody>
          <a:bodyPr vert="horz" lIns="91440" tIns="45720" rIns="91440" bIns="45720" rtlCol="0" anchor="t">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4000" dirty="0">
              <a:solidFill>
                <a:schemeClr val="accent1"/>
              </a:solidFill>
              <a:latin typeface="Arial Black"/>
            </a:endParaRPr>
          </a:p>
          <a:p>
            <a:r>
              <a:rPr lang="en-US" sz="4000" dirty="0">
                <a:solidFill>
                  <a:schemeClr val="accent1"/>
                </a:solidFill>
                <a:latin typeface="Arial Black"/>
              </a:rPr>
              <a:t>Admission Criteria</a:t>
            </a:r>
            <a:endParaRPr lang="en-US" dirty="0">
              <a:solidFill>
                <a:schemeClr val="accent1"/>
              </a:solidFill>
              <a:cs typeface="Calibri"/>
            </a:endParaRPr>
          </a:p>
        </p:txBody>
      </p:sp>
    </p:spTree>
    <p:extLst>
      <p:ext uri="{BB962C8B-B14F-4D97-AF65-F5344CB8AC3E}">
        <p14:creationId xmlns:p14="http://schemas.microsoft.com/office/powerpoint/2010/main" val="1838327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CAB1-15E5-7FA5-9C62-85DD7DB3C1A2}"/>
              </a:ext>
            </a:extLst>
          </p:cNvPr>
          <p:cNvSpPr>
            <a:spLocks noGrp="1"/>
          </p:cNvSpPr>
          <p:nvPr>
            <p:ph type="title"/>
          </p:nvPr>
        </p:nvSpPr>
        <p:spPr>
          <a:xfrm>
            <a:off x="429209" y="1818295"/>
            <a:ext cx="7184572" cy="710656"/>
          </a:xfrm>
        </p:spPr>
        <p:txBody>
          <a:bodyPr/>
          <a:lstStyle/>
          <a:p>
            <a:r>
              <a:rPr lang="en-US" dirty="0">
                <a:solidFill>
                  <a:schemeClr val="accent6"/>
                </a:solidFill>
              </a:rPr>
              <a:t>Practical Nursing </a:t>
            </a:r>
            <a:br>
              <a:rPr lang="en-US" dirty="0">
                <a:solidFill>
                  <a:schemeClr val="accent6"/>
                </a:solidFill>
              </a:rPr>
            </a:br>
            <a:r>
              <a:rPr lang="en-US" dirty="0">
                <a:solidFill>
                  <a:schemeClr val="accent6"/>
                </a:solidFill>
              </a:rPr>
              <a:t>Admission Requirements</a:t>
            </a:r>
          </a:p>
        </p:txBody>
      </p:sp>
      <p:sp>
        <p:nvSpPr>
          <p:cNvPr id="3" name="Content Placeholder 2">
            <a:extLst>
              <a:ext uri="{FF2B5EF4-FFF2-40B4-BE49-F238E27FC236}">
                <a16:creationId xmlns:a16="http://schemas.microsoft.com/office/drawing/2014/main" id="{30F3D836-BFCD-84A3-2922-48A19C5EC470}"/>
              </a:ext>
            </a:extLst>
          </p:cNvPr>
          <p:cNvSpPr>
            <a:spLocks noGrp="1"/>
          </p:cNvSpPr>
          <p:nvPr>
            <p:ph idx="1"/>
          </p:nvPr>
        </p:nvSpPr>
        <p:spPr>
          <a:xfrm>
            <a:off x="518420" y="2875004"/>
            <a:ext cx="5666790" cy="2455280"/>
          </a:xfrm>
        </p:spPr>
        <p:txBody>
          <a:bodyPr/>
          <a:lstStyle/>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dirty="0">
                <a:solidFill>
                  <a:prstClr val="black">
                    <a:lumMod val="75000"/>
                    <a:lumOff val="25000"/>
                  </a:prstClr>
                </a:solidFill>
              </a:rPr>
              <a:t>There are certain Criteria and Standards that must be met to be eligible to apply to the Practical Nursing Program at NTCC.</a:t>
            </a:r>
          </a:p>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dirty="0">
                <a:solidFill>
                  <a:prstClr val="black">
                    <a:lumMod val="75000"/>
                    <a:lumOff val="25000"/>
                  </a:prstClr>
                </a:solidFill>
              </a:rPr>
              <a:t>These criteria must be met </a:t>
            </a:r>
            <a:r>
              <a:rPr lang="en-US" sz="2000" b="1" i="1" dirty="0">
                <a:solidFill>
                  <a:prstClr val="black">
                    <a:lumMod val="75000"/>
                    <a:lumOff val="25000"/>
                  </a:prstClr>
                </a:solidFill>
              </a:rPr>
              <a:t>prior</a:t>
            </a:r>
            <a:r>
              <a:rPr lang="en-US" sz="2000" dirty="0">
                <a:solidFill>
                  <a:prstClr val="black">
                    <a:lumMod val="75000"/>
                    <a:lumOff val="25000"/>
                  </a:prstClr>
                </a:solidFill>
              </a:rPr>
              <a:t> to a student applying to program. </a:t>
            </a:r>
          </a:p>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dirty="0">
                <a:solidFill>
                  <a:prstClr val="black">
                    <a:lumMod val="75000"/>
                    <a:lumOff val="25000"/>
                  </a:prstClr>
                </a:solidFill>
              </a:rPr>
              <a:t>Please note:  Applications that are missing minimum eligibility criteria / standards will not be processed.</a:t>
            </a:r>
          </a:p>
          <a:p>
            <a:endParaRPr lang="en-US" sz="1800" dirty="0"/>
          </a:p>
        </p:txBody>
      </p:sp>
    </p:spTree>
    <p:extLst>
      <p:ext uri="{BB962C8B-B14F-4D97-AF65-F5344CB8AC3E}">
        <p14:creationId xmlns:p14="http://schemas.microsoft.com/office/powerpoint/2010/main" val="3487134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CAB1-15E5-7FA5-9C62-85DD7DB3C1A2}"/>
              </a:ext>
            </a:extLst>
          </p:cNvPr>
          <p:cNvSpPr>
            <a:spLocks noGrp="1"/>
          </p:cNvSpPr>
          <p:nvPr>
            <p:ph type="title"/>
          </p:nvPr>
        </p:nvSpPr>
        <p:spPr>
          <a:xfrm>
            <a:off x="429209" y="1818295"/>
            <a:ext cx="7184572" cy="710656"/>
          </a:xfrm>
        </p:spPr>
        <p:txBody>
          <a:bodyPr/>
          <a:lstStyle/>
          <a:p>
            <a:r>
              <a:rPr lang="en-US" dirty="0">
                <a:solidFill>
                  <a:schemeClr val="accent6"/>
                </a:solidFill>
              </a:rPr>
              <a:t>Practical Nursing </a:t>
            </a:r>
            <a:br>
              <a:rPr lang="en-US" dirty="0">
                <a:solidFill>
                  <a:schemeClr val="accent6"/>
                </a:solidFill>
              </a:rPr>
            </a:br>
            <a:r>
              <a:rPr lang="en-US" dirty="0">
                <a:solidFill>
                  <a:schemeClr val="accent6"/>
                </a:solidFill>
              </a:rPr>
              <a:t>Admission Requirements</a:t>
            </a:r>
          </a:p>
        </p:txBody>
      </p:sp>
      <p:sp>
        <p:nvSpPr>
          <p:cNvPr id="3" name="Content Placeholder 2">
            <a:extLst>
              <a:ext uri="{FF2B5EF4-FFF2-40B4-BE49-F238E27FC236}">
                <a16:creationId xmlns:a16="http://schemas.microsoft.com/office/drawing/2014/main" id="{30F3D836-BFCD-84A3-2922-48A19C5EC470}"/>
              </a:ext>
            </a:extLst>
          </p:cNvPr>
          <p:cNvSpPr>
            <a:spLocks noGrp="1"/>
          </p:cNvSpPr>
          <p:nvPr>
            <p:ph idx="1"/>
          </p:nvPr>
        </p:nvSpPr>
        <p:spPr>
          <a:xfrm>
            <a:off x="518420" y="2875004"/>
            <a:ext cx="5666790" cy="2455280"/>
          </a:xfrm>
        </p:spPr>
        <p:txBody>
          <a:bodyPr/>
          <a:lstStyle/>
          <a:p>
            <a:r>
              <a:rPr lang="en-US" sz="1800" dirty="0"/>
              <a:t>This is a </a:t>
            </a:r>
            <a:r>
              <a:rPr lang="en-US" sz="1800" b="1" u="sng" dirty="0"/>
              <a:t>limited/select enrollment program</a:t>
            </a:r>
            <a:r>
              <a:rPr lang="en-US" sz="1800" dirty="0"/>
              <a:t>. </a:t>
            </a:r>
          </a:p>
          <a:p>
            <a:r>
              <a:rPr lang="en-US" sz="1800" dirty="0"/>
              <a:t>Students must complete requirements, be selected, and admitted to the PN program to enroll in any of the PN courses.  </a:t>
            </a:r>
          </a:p>
          <a:p>
            <a:pPr marL="342900" indent="-342900">
              <a:buAutoNum type="arabicPeriod"/>
            </a:pPr>
            <a:r>
              <a:rPr lang="en-US" sz="1800" dirty="0"/>
              <a:t>2.0 GPA</a:t>
            </a:r>
          </a:p>
          <a:p>
            <a:pPr marL="342900" indent="-342900">
              <a:buAutoNum type="arabicPeriod"/>
            </a:pPr>
            <a:r>
              <a:rPr lang="en-US" sz="1800" dirty="0"/>
              <a:t>Appropriate Accuplacer, ACT, or TEAS scores</a:t>
            </a:r>
          </a:p>
          <a:p>
            <a:pPr marL="690372" lvl="1" indent="-342900">
              <a:buAutoNum type="arabicPeriod"/>
            </a:pPr>
            <a:r>
              <a:rPr lang="en-US" sz="1400" dirty="0"/>
              <a:t>As of Spring 2023, there are 3 paths to admittance into the Practical Nursing Program</a:t>
            </a:r>
          </a:p>
          <a:p>
            <a:pPr marL="342900" indent="-342900">
              <a:buAutoNum type="arabicPeriod"/>
            </a:pPr>
            <a:r>
              <a:rPr lang="en-US" sz="1800" dirty="0"/>
              <a:t>Meeting with Financial Aid –form required </a:t>
            </a:r>
          </a:p>
        </p:txBody>
      </p:sp>
    </p:spTree>
    <p:extLst>
      <p:ext uri="{BB962C8B-B14F-4D97-AF65-F5344CB8AC3E}">
        <p14:creationId xmlns:p14="http://schemas.microsoft.com/office/powerpoint/2010/main" val="3634441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3412-5B51-473E-B4B4-CF7B487BD237}"/>
              </a:ext>
            </a:extLst>
          </p:cNvPr>
          <p:cNvSpPr>
            <a:spLocks noGrp="1"/>
          </p:cNvSpPr>
          <p:nvPr>
            <p:ph type="title"/>
          </p:nvPr>
        </p:nvSpPr>
        <p:spPr>
          <a:xfrm>
            <a:off x="3671316" y="1104305"/>
            <a:ext cx="8165592" cy="768096"/>
          </a:xfrm>
        </p:spPr>
        <p:txBody>
          <a:bodyPr/>
          <a:lstStyle/>
          <a:p>
            <a:pPr algn="ctr"/>
            <a:r>
              <a:rPr lang="en-US" sz="4000" dirty="0"/>
              <a:t>PN Program Admission Requirements</a:t>
            </a:r>
            <a:endParaRPr lang="en-US" sz="4000" b="1" dirty="0"/>
          </a:p>
        </p:txBody>
      </p:sp>
      <p:sp>
        <p:nvSpPr>
          <p:cNvPr id="3" name="Text Placeholder 2">
            <a:extLst>
              <a:ext uri="{FF2B5EF4-FFF2-40B4-BE49-F238E27FC236}">
                <a16:creationId xmlns:a16="http://schemas.microsoft.com/office/drawing/2014/main" id="{270256B1-25C4-418C-9D88-3007FC8A1A34}"/>
              </a:ext>
            </a:extLst>
          </p:cNvPr>
          <p:cNvSpPr>
            <a:spLocks noGrp="1"/>
          </p:cNvSpPr>
          <p:nvPr>
            <p:ph type="body" idx="1"/>
          </p:nvPr>
        </p:nvSpPr>
        <p:spPr>
          <a:xfrm>
            <a:off x="3685032" y="2330704"/>
            <a:ext cx="7566548" cy="411480"/>
          </a:xfrm>
        </p:spPr>
        <p:txBody>
          <a:bodyPr/>
          <a:lstStyle/>
          <a:p>
            <a:r>
              <a:rPr lang="en-US" dirty="0"/>
              <a:t>1. Students must have a prior minimum grade point average (GPA) of 2.0.</a:t>
            </a:r>
          </a:p>
        </p:txBody>
      </p:sp>
      <p:sp>
        <p:nvSpPr>
          <p:cNvPr id="4" name="Content Placeholder 3">
            <a:extLst>
              <a:ext uri="{FF2B5EF4-FFF2-40B4-BE49-F238E27FC236}">
                <a16:creationId xmlns:a16="http://schemas.microsoft.com/office/drawing/2014/main" id="{F4329274-5D32-4639-9D1E-540620D718AA}"/>
              </a:ext>
            </a:extLst>
          </p:cNvPr>
          <p:cNvSpPr>
            <a:spLocks noGrp="1"/>
          </p:cNvSpPr>
          <p:nvPr>
            <p:ph sz="half" idx="2"/>
          </p:nvPr>
        </p:nvSpPr>
        <p:spPr>
          <a:xfrm>
            <a:off x="3685032" y="2877312"/>
            <a:ext cx="7668768" cy="3684588"/>
          </a:xfrm>
        </p:spPr>
        <p:txBody>
          <a:bodyPr/>
          <a:lstStyle/>
          <a:p>
            <a:pPr marL="384048" lvl="1" indent="-182880">
              <a:spcBef>
                <a:spcPts val="200"/>
              </a:spcBef>
              <a:spcAft>
                <a:spcPts val="400"/>
              </a:spcAft>
              <a:buClr>
                <a:srgbClr val="99CB38"/>
              </a:buClr>
              <a:buFont typeface="Calibri" pitchFamily="34" charset="0"/>
              <a:buChar char="◦"/>
            </a:pPr>
            <a:r>
              <a:rPr lang="en-US" sz="2400" dirty="0">
                <a:solidFill>
                  <a:prstClr val="black">
                    <a:lumMod val="75000"/>
                    <a:lumOff val="25000"/>
                  </a:prstClr>
                </a:solidFill>
              </a:rPr>
              <a:t>This GPA will be cumulative of all college level courses taken by the student. </a:t>
            </a:r>
          </a:p>
          <a:p>
            <a:pPr marL="384048" lvl="1" indent="-182880">
              <a:spcBef>
                <a:spcPts val="200"/>
              </a:spcBef>
              <a:spcAft>
                <a:spcPts val="400"/>
              </a:spcAft>
              <a:buClr>
                <a:srgbClr val="99CB38"/>
              </a:buClr>
              <a:buFont typeface="Calibri" pitchFamily="34" charset="0"/>
              <a:buChar char="◦"/>
            </a:pPr>
            <a:r>
              <a:rPr lang="en-US" sz="2400" dirty="0">
                <a:solidFill>
                  <a:prstClr val="black">
                    <a:lumMod val="75000"/>
                    <a:lumOff val="25000"/>
                  </a:prstClr>
                </a:solidFill>
              </a:rPr>
              <a:t>If the student has not taken any college courses at the time of application, the High School GPA will be utilized.  </a:t>
            </a:r>
          </a:p>
          <a:p>
            <a:pPr marL="384048" lvl="1" indent="-182880">
              <a:spcBef>
                <a:spcPts val="200"/>
              </a:spcBef>
              <a:spcAft>
                <a:spcPts val="400"/>
              </a:spcAft>
              <a:buClr>
                <a:srgbClr val="99CB38"/>
              </a:buClr>
              <a:buFont typeface="Calibri" pitchFamily="34" charset="0"/>
              <a:buChar char="◦"/>
            </a:pPr>
            <a:r>
              <a:rPr lang="en-US" sz="2400" dirty="0">
                <a:solidFill>
                  <a:prstClr val="black">
                    <a:lumMod val="75000"/>
                    <a:lumOff val="25000"/>
                  </a:prstClr>
                </a:solidFill>
              </a:rPr>
              <a:t>If the student has not taken any college courses at the time of application and completed High School through GED or </a:t>
            </a:r>
            <a:r>
              <a:rPr lang="en-US" sz="2400" dirty="0" err="1">
                <a:solidFill>
                  <a:prstClr val="black">
                    <a:lumMod val="75000"/>
                    <a:lumOff val="25000"/>
                  </a:prstClr>
                </a:solidFill>
              </a:rPr>
              <a:t>HiSET</a:t>
            </a:r>
            <a:r>
              <a:rPr lang="en-US" sz="2400" dirty="0">
                <a:solidFill>
                  <a:prstClr val="black">
                    <a:lumMod val="75000"/>
                    <a:lumOff val="25000"/>
                  </a:prstClr>
                </a:solidFill>
              </a:rPr>
              <a:t>, the GED or </a:t>
            </a:r>
            <a:r>
              <a:rPr lang="en-US" sz="2400" dirty="0" err="1">
                <a:solidFill>
                  <a:prstClr val="black">
                    <a:lumMod val="75000"/>
                    <a:lumOff val="25000"/>
                  </a:prstClr>
                </a:solidFill>
              </a:rPr>
              <a:t>HiSET</a:t>
            </a:r>
            <a:r>
              <a:rPr lang="en-US" sz="2400" dirty="0">
                <a:solidFill>
                  <a:prstClr val="black">
                    <a:lumMod val="75000"/>
                    <a:lumOff val="25000"/>
                  </a:prstClr>
                </a:solidFill>
              </a:rPr>
              <a:t> raw scores will be converted to a GPA.    </a:t>
            </a:r>
          </a:p>
          <a:p>
            <a:pPr marL="384048" lvl="1" indent="-182880">
              <a:spcBef>
                <a:spcPts val="200"/>
              </a:spcBef>
              <a:spcAft>
                <a:spcPts val="400"/>
              </a:spcAft>
              <a:buClr>
                <a:srgbClr val="99CB38"/>
              </a:buClr>
              <a:buFont typeface="Calibri" pitchFamily="34" charset="0"/>
              <a:buChar char="◦"/>
            </a:pPr>
            <a:r>
              <a:rPr lang="en-US" sz="1800" dirty="0">
                <a:solidFill>
                  <a:prstClr val="black">
                    <a:lumMod val="75000"/>
                    <a:lumOff val="25000"/>
                  </a:prstClr>
                </a:solidFill>
              </a:rPr>
              <a:t>Please NOTE:  We must have all raw scores on a GED or </a:t>
            </a:r>
            <a:r>
              <a:rPr lang="en-US" sz="1800" dirty="0" err="1">
                <a:solidFill>
                  <a:prstClr val="black">
                    <a:lumMod val="75000"/>
                    <a:lumOff val="25000"/>
                  </a:prstClr>
                </a:solidFill>
              </a:rPr>
              <a:t>HiSET</a:t>
            </a:r>
            <a:r>
              <a:rPr lang="en-US" sz="1800" dirty="0">
                <a:solidFill>
                  <a:prstClr val="black">
                    <a:lumMod val="75000"/>
                    <a:lumOff val="25000"/>
                  </a:prstClr>
                </a:solidFill>
              </a:rPr>
              <a:t> </a:t>
            </a:r>
            <a:r>
              <a:rPr lang="en-US" sz="1800" b="1" i="1" dirty="0">
                <a:solidFill>
                  <a:prstClr val="black">
                    <a:lumMod val="75000"/>
                    <a:lumOff val="25000"/>
                  </a:prstClr>
                </a:solidFill>
              </a:rPr>
              <a:t>raw scores</a:t>
            </a:r>
            <a:r>
              <a:rPr lang="en-US" sz="1800" dirty="0">
                <a:solidFill>
                  <a:prstClr val="black">
                    <a:lumMod val="75000"/>
                    <a:lumOff val="25000"/>
                  </a:prstClr>
                </a:solidFill>
              </a:rPr>
              <a:t> to consider any applicant for admission. </a:t>
            </a:r>
          </a:p>
          <a:p>
            <a:endParaRPr lang="en-US" dirty="0"/>
          </a:p>
        </p:txBody>
      </p:sp>
      <p:sp>
        <p:nvSpPr>
          <p:cNvPr id="7" name="Slide Number Placeholder 6">
            <a:extLst>
              <a:ext uri="{FF2B5EF4-FFF2-40B4-BE49-F238E27FC236}">
                <a16:creationId xmlns:a16="http://schemas.microsoft.com/office/drawing/2014/main" id="{172ADF8C-0BEB-45E0-BCED-C0B07E34A22C}"/>
              </a:ext>
            </a:extLst>
          </p:cNvPr>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976138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3412-5B51-473E-B4B4-CF7B487BD237}"/>
              </a:ext>
            </a:extLst>
          </p:cNvPr>
          <p:cNvSpPr>
            <a:spLocks noGrp="1"/>
          </p:cNvSpPr>
          <p:nvPr>
            <p:ph type="title"/>
          </p:nvPr>
        </p:nvSpPr>
        <p:spPr>
          <a:xfrm>
            <a:off x="3671316" y="1104305"/>
            <a:ext cx="8165592" cy="768096"/>
          </a:xfrm>
        </p:spPr>
        <p:txBody>
          <a:bodyPr/>
          <a:lstStyle/>
          <a:p>
            <a:pPr algn="ctr"/>
            <a:r>
              <a:rPr lang="en-US" sz="4000" dirty="0"/>
              <a:t>PN Program Admission Requirements</a:t>
            </a:r>
            <a:endParaRPr lang="en-US" sz="4000" b="1" dirty="0"/>
          </a:p>
        </p:txBody>
      </p:sp>
      <p:sp>
        <p:nvSpPr>
          <p:cNvPr id="3" name="Text Placeholder 2">
            <a:extLst>
              <a:ext uri="{FF2B5EF4-FFF2-40B4-BE49-F238E27FC236}">
                <a16:creationId xmlns:a16="http://schemas.microsoft.com/office/drawing/2014/main" id="{270256B1-25C4-418C-9D88-3007FC8A1A34}"/>
              </a:ext>
            </a:extLst>
          </p:cNvPr>
          <p:cNvSpPr>
            <a:spLocks noGrp="1"/>
          </p:cNvSpPr>
          <p:nvPr>
            <p:ph type="body" idx="1"/>
          </p:nvPr>
        </p:nvSpPr>
        <p:spPr>
          <a:xfrm>
            <a:off x="3671316" y="1861349"/>
            <a:ext cx="7566548" cy="411480"/>
          </a:xfrm>
        </p:spPr>
        <p:txBody>
          <a:bodyPr/>
          <a:lstStyle/>
          <a:p>
            <a:r>
              <a:rPr lang="en-US" dirty="0"/>
              <a:t>2. s</a:t>
            </a:r>
            <a:r>
              <a:rPr lang="en-US" i="1" dirty="0"/>
              <a:t>tudents must meet or exceed entrance tests</a:t>
            </a:r>
            <a:endParaRPr lang="en-US" dirty="0"/>
          </a:p>
        </p:txBody>
      </p:sp>
      <p:sp>
        <p:nvSpPr>
          <p:cNvPr id="7" name="Slide Number Placeholder 6">
            <a:extLst>
              <a:ext uri="{FF2B5EF4-FFF2-40B4-BE49-F238E27FC236}">
                <a16:creationId xmlns:a16="http://schemas.microsoft.com/office/drawing/2014/main" id="{172ADF8C-0BEB-45E0-BCED-C0B07E34A22C}"/>
              </a:ext>
            </a:extLst>
          </p:cNvPr>
          <p:cNvSpPr>
            <a:spLocks noGrp="1"/>
          </p:cNvSpPr>
          <p:nvPr>
            <p:ph type="sldNum" sz="quarter" idx="12"/>
          </p:nvPr>
        </p:nvSpPr>
        <p:spPr/>
        <p:txBody>
          <a:bodyPr/>
          <a:lstStyle/>
          <a:p>
            <a:fld id="{48F63A3B-78C7-47BE-AE5E-E10140E04643}" type="slidenum">
              <a:rPr lang="en-US" smtClean="0"/>
              <a:t>17</a:t>
            </a:fld>
            <a:endParaRPr lang="en-US" dirty="0"/>
          </a:p>
        </p:txBody>
      </p:sp>
      <p:sp>
        <p:nvSpPr>
          <p:cNvPr id="5" name="Rectangle 4">
            <a:extLst>
              <a:ext uri="{FF2B5EF4-FFF2-40B4-BE49-F238E27FC236}">
                <a16:creationId xmlns:a16="http://schemas.microsoft.com/office/drawing/2014/main" id="{A5FA6ED0-3912-4E85-9C19-6EFC5EF6D7E2}"/>
              </a:ext>
            </a:extLst>
          </p:cNvPr>
          <p:cNvSpPr/>
          <p:nvPr/>
        </p:nvSpPr>
        <p:spPr>
          <a:xfrm>
            <a:off x="3671317" y="2112770"/>
            <a:ext cx="7903650" cy="646331"/>
          </a:xfrm>
          <a:prstGeom prst="rect">
            <a:avLst/>
          </a:prstGeom>
        </p:spPr>
        <p:txBody>
          <a:bodyPr wrap="square">
            <a:spAutoFit/>
          </a:bodyPr>
          <a:lstStyle/>
          <a:p>
            <a:r>
              <a:rPr lang="en-US" dirty="0"/>
              <a:t>As of Spring 2023, there are 3 paths to entry into the Practical Nursing Program, below are listed the three ways:</a:t>
            </a:r>
          </a:p>
        </p:txBody>
      </p:sp>
      <p:pic>
        <p:nvPicPr>
          <p:cNvPr id="17" name="Picture 16">
            <a:extLst>
              <a:ext uri="{FF2B5EF4-FFF2-40B4-BE49-F238E27FC236}">
                <a16:creationId xmlns:a16="http://schemas.microsoft.com/office/drawing/2014/main" id="{DDCB90BC-8976-4B41-A4B5-CA96F5E48D0E}"/>
              </a:ext>
            </a:extLst>
          </p:cNvPr>
          <p:cNvPicPr>
            <a:picLocks noChangeAspect="1"/>
          </p:cNvPicPr>
          <p:nvPr/>
        </p:nvPicPr>
        <p:blipFill>
          <a:blip r:embed="rId3"/>
          <a:stretch>
            <a:fillRect/>
          </a:stretch>
        </p:blipFill>
        <p:spPr>
          <a:xfrm>
            <a:off x="3854837" y="2686618"/>
            <a:ext cx="7051056" cy="3634117"/>
          </a:xfrm>
          <a:prstGeom prst="rect">
            <a:avLst/>
          </a:prstGeom>
        </p:spPr>
      </p:pic>
    </p:spTree>
    <p:extLst>
      <p:ext uri="{BB962C8B-B14F-4D97-AF65-F5344CB8AC3E}">
        <p14:creationId xmlns:p14="http://schemas.microsoft.com/office/powerpoint/2010/main" val="2862443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3412-5B51-473E-B4B4-CF7B487BD237}"/>
              </a:ext>
            </a:extLst>
          </p:cNvPr>
          <p:cNvSpPr>
            <a:spLocks noGrp="1"/>
          </p:cNvSpPr>
          <p:nvPr>
            <p:ph type="title"/>
          </p:nvPr>
        </p:nvSpPr>
        <p:spPr>
          <a:xfrm>
            <a:off x="3671316" y="1104305"/>
            <a:ext cx="8165592" cy="768096"/>
          </a:xfrm>
        </p:spPr>
        <p:txBody>
          <a:bodyPr/>
          <a:lstStyle/>
          <a:p>
            <a:pPr algn="ctr"/>
            <a:r>
              <a:rPr lang="en-US" sz="4000" dirty="0"/>
              <a:t>PN Program Admission Requirements</a:t>
            </a:r>
            <a:endParaRPr lang="en-US" sz="4000" b="1" dirty="0"/>
          </a:p>
        </p:txBody>
      </p:sp>
      <p:sp>
        <p:nvSpPr>
          <p:cNvPr id="3" name="Text Placeholder 2">
            <a:extLst>
              <a:ext uri="{FF2B5EF4-FFF2-40B4-BE49-F238E27FC236}">
                <a16:creationId xmlns:a16="http://schemas.microsoft.com/office/drawing/2014/main" id="{270256B1-25C4-418C-9D88-3007FC8A1A34}"/>
              </a:ext>
            </a:extLst>
          </p:cNvPr>
          <p:cNvSpPr>
            <a:spLocks noGrp="1"/>
          </p:cNvSpPr>
          <p:nvPr>
            <p:ph type="body" idx="1"/>
          </p:nvPr>
        </p:nvSpPr>
        <p:spPr>
          <a:xfrm>
            <a:off x="3671316" y="1872500"/>
            <a:ext cx="7566548" cy="411480"/>
          </a:xfrm>
        </p:spPr>
        <p:txBody>
          <a:bodyPr/>
          <a:lstStyle/>
          <a:p>
            <a:r>
              <a:rPr lang="en-US" dirty="0"/>
              <a:t>Admittance without Intersession</a:t>
            </a:r>
          </a:p>
        </p:txBody>
      </p:sp>
      <p:sp>
        <p:nvSpPr>
          <p:cNvPr id="4" name="Content Placeholder 3">
            <a:extLst>
              <a:ext uri="{FF2B5EF4-FFF2-40B4-BE49-F238E27FC236}">
                <a16:creationId xmlns:a16="http://schemas.microsoft.com/office/drawing/2014/main" id="{F4329274-5D32-4639-9D1E-540620D718AA}"/>
              </a:ext>
            </a:extLst>
          </p:cNvPr>
          <p:cNvSpPr>
            <a:spLocks noGrp="1"/>
          </p:cNvSpPr>
          <p:nvPr>
            <p:ph sz="half" idx="2"/>
          </p:nvPr>
        </p:nvSpPr>
        <p:spPr>
          <a:xfrm>
            <a:off x="3569096" y="2312238"/>
            <a:ext cx="7668768" cy="1360151"/>
          </a:xfrm>
        </p:spPr>
        <p:txBody>
          <a:bodyPr/>
          <a:lstStyle/>
          <a:p>
            <a:pPr marL="384048" lvl="1" indent="-182880">
              <a:spcBef>
                <a:spcPts val="200"/>
              </a:spcBef>
              <a:spcAft>
                <a:spcPts val="400"/>
              </a:spcAft>
              <a:buClr>
                <a:srgbClr val="99CB38"/>
              </a:buClr>
              <a:buFont typeface="Calibri" pitchFamily="34" charset="0"/>
              <a:buChar char="◦"/>
            </a:pPr>
            <a:r>
              <a:rPr lang="en-US" sz="1400" dirty="0">
                <a:solidFill>
                  <a:prstClr val="black">
                    <a:lumMod val="75000"/>
                    <a:lumOff val="25000"/>
                  </a:prstClr>
                </a:solidFill>
              </a:rPr>
              <a:t>ACCUPLACER, ACT, and TEAS test scores are valid for (3) three years. </a:t>
            </a:r>
          </a:p>
          <a:p>
            <a:pPr marL="201168" lvl="1" indent="0">
              <a:spcBef>
                <a:spcPts val="200"/>
              </a:spcBef>
              <a:spcAft>
                <a:spcPts val="400"/>
              </a:spcAft>
              <a:buClr>
                <a:srgbClr val="99CB38"/>
              </a:buClr>
              <a:buNone/>
            </a:pPr>
            <a:endParaRPr lang="en-US" sz="100" dirty="0">
              <a:solidFill>
                <a:prstClr val="black">
                  <a:lumMod val="75000"/>
                  <a:lumOff val="25000"/>
                </a:prstClr>
              </a:solidFill>
            </a:endParaRPr>
          </a:p>
          <a:p>
            <a:pPr marL="384048" lvl="1" indent="-182880">
              <a:spcBef>
                <a:spcPts val="200"/>
              </a:spcBef>
              <a:spcAft>
                <a:spcPts val="400"/>
              </a:spcAft>
              <a:buClr>
                <a:srgbClr val="99CB38"/>
              </a:buClr>
              <a:buFont typeface="Calibri" pitchFamily="34" charset="0"/>
              <a:buChar char="◦"/>
            </a:pPr>
            <a:r>
              <a:rPr lang="en-US" sz="1400" dirty="0">
                <a:solidFill>
                  <a:prstClr val="black">
                    <a:lumMod val="75000"/>
                    <a:lumOff val="25000"/>
                  </a:prstClr>
                </a:solidFill>
              </a:rPr>
              <a:t>Candidates whose </a:t>
            </a:r>
            <a:r>
              <a:rPr lang="en-US" sz="1400" b="1" dirty="0">
                <a:solidFill>
                  <a:prstClr val="black">
                    <a:lumMod val="75000"/>
                    <a:lumOff val="25000"/>
                  </a:prstClr>
                </a:solidFill>
              </a:rPr>
              <a:t>scores meet or exceed the ranges listed above are exempted</a:t>
            </a:r>
            <a:r>
              <a:rPr lang="en-US" sz="1400" dirty="0">
                <a:solidFill>
                  <a:prstClr val="black">
                    <a:lumMod val="75000"/>
                    <a:lumOff val="25000"/>
                  </a:prstClr>
                </a:solidFill>
              </a:rPr>
              <a:t> from preparation course(s). </a:t>
            </a:r>
          </a:p>
          <a:p>
            <a:pPr marL="201168" lvl="1" indent="0">
              <a:spcBef>
                <a:spcPts val="200"/>
              </a:spcBef>
              <a:spcAft>
                <a:spcPts val="400"/>
              </a:spcAft>
              <a:buClr>
                <a:srgbClr val="99CB38"/>
              </a:buClr>
              <a:buNone/>
            </a:pPr>
            <a:endParaRPr lang="en-US" sz="300" dirty="0">
              <a:solidFill>
                <a:prstClr val="black">
                  <a:lumMod val="75000"/>
                  <a:lumOff val="25000"/>
                </a:prstClr>
              </a:solidFill>
            </a:endParaRPr>
          </a:p>
          <a:p>
            <a:pPr marL="384048" lvl="1" indent="-182880">
              <a:spcBef>
                <a:spcPts val="200"/>
              </a:spcBef>
              <a:spcAft>
                <a:spcPts val="400"/>
              </a:spcAft>
              <a:buClr>
                <a:srgbClr val="99CB38"/>
              </a:buClr>
              <a:buFont typeface="Calibri" pitchFamily="34" charset="0"/>
              <a:buChar char="◦"/>
            </a:pPr>
            <a:r>
              <a:rPr lang="en-US" sz="1400" dirty="0">
                <a:solidFill>
                  <a:prstClr val="black">
                    <a:lumMod val="75000"/>
                    <a:lumOff val="25000"/>
                  </a:prstClr>
                </a:solidFill>
              </a:rPr>
              <a:t>The ACCUPLACER test is the initial assessment tool used to determine minimum score eligibility for the Practical Nursing Program.  You may substitute ACT scores for Reading and Language (Writing); however, we DO NOT substitute for the Accuplacer Arithmetic Test.  </a:t>
            </a:r>
            <a:endParaRPr lang="en-US" sz="600" dirty="0">
              <a:solidFill>
                <a:prstClr val="black">
                  <a:lumMod val="75000"/>
                  <a:lumOff val="25000"/>
                </a:prstClr>
              </a:solidFill>
            </a:endParaRPr>
          </a:p>
          <a:p>
            <a:pPr marL="384048" lvl="1" indent="-182880">
              <a:spcBef>
                <a:spcPts val="200"/>
              </a:spcBef>
              <a:spcAft>
                <a:spcPts val="400"/>
              </a:spcAft>
              <a:buClr>
                <a:srgbClr val="99CB38"/>
              </a:buClr>
              <a:buFont typeface="Calibri" pitchFamily="34" charset="0"/>
              <a:buChar char="◦"/>
            </a:pPr>
            <a:r>
              <a:rPr lang="en-US" sz="1400" dirty="0">
                <a:solidFill>
                  <a:prstClr val="black">
                    <a:lumMod val="75000"/>
                    <a:lumOff val="25000"/>
                  </a:prstClr>
                </a:solidFill>
              </a:rPr>
              <a:t>Candidates applying to the Practical Nursing Program that do not achieve the minimum test score on the 1</a:t>
            </a:r>
            <a:r>
              <a:rPr lang="en-US" sz="1400" baseline="30000" dirty="0">
                <a:solidFill>
                  <a:prstClr val="black">
                    <a:lumMod val="75000"/>
                    <a:lumOff val="25000"/>
                  </a:prstClr>
                </a:solidFill>
              </a:rPr>
              <a:t>st</a:t>
            </a:r>
            <a:r>
              <a:rPr lang="en-US" sz="1400" dirty="0">
                <a:solidFill>
                  <a:prstClr val="black">
                    <a:lumMod val="75000"/>
                    <a:lumOff val="25000"/>
                  </a:prstClr>
                </a:solidFill>
              </a:rPr>
              <a:t> attempt  </a:t>
            </a:r>
            <a:r>
              <a:rPr lang="en-US" sz="1400" u="sng" dirty="0">
                <a:solidFill>
                  <a:prstClr val="black">
                    <a:lumMod val="75000"/>
                    <a:lumOff val="25000"/>
                  </a:prstClr>
                </a:solidFill>
              </a:rPr>
              <a:t>may retake the ACCUPLACER</a:t>
            </a:r>
            <a:r>
              <a:rPr lang="en-US" sz="1400" dirty="0">
                <a:solidFill>
                  <a:prstClr val="black">
                    <a:lumMod val="75000"/>
                    <a:lumOff val="25000"/>
                  </a:prstClr>
                </a:solidFill>
              </a:rPr>
              <a:t> with a minimum </a:t>
            </a:r>
            <a:r>
              <a:rPr lang="en-US" sz="1400" b="1" u="sng" dirty="0">
                <a:solidFill>
                  <a:prstClr val="black">
                    <a:lumMod val="75000"/>
                    <a:lumOff val="25000"/>
                  </a:prstClr>
                </a:solidFill>
              </a:rPr>
              <a:t>one (1) week waiting period</a:t>
            </a:r>
            <a:r>
              <a:rPr lang="en-US" sz="1400" dirty="0">
                <a:solidFill>
                  <a:prstClr val="black">
                    <a:lumMod val="75000"/>
                    <a:lumOff val="25000"/>
                  </a:prstClr>
                </a:solidFill>
              </a:rPr>
              <a:t> between each retest, for a maximum of 3 attempts.   </a:t>
            </a:r>
          </a:p>
          <a:p>
            <a:pPr marL="201168" lvl="1" indent="0">
              <a:spcBef>
                <a:spcPts val="200"/>
              </a:spcBef>
              <a:spcAft>
                <a:spcPts val="400"/>
              </a:spcAft>
              <a:buClr>
                <a:srgbClr val="99CB38"/>
              </a:buClr>
              <a:buNone/>
            </a:pPr>
            <a:endParaRPr lang="en-US" sz="200" dirty="0">
              <a:solidFill>
                <a:prstClr val="black">
                  <a:lumMod val="75000"/>
                  <a:lumOff val="25000"/>
                </a:prstClr>
              </a:solidFill>
            </a:endParaRPr>
          </a:p>
          <a:p>
            <a:pPr marL="384048" lvl="1" indent="-182880">
              <a:spcBef>
                <a:spcPts val="200"/>
              </a:spcBef>
              <a:spcAft>
                <a:spcPts val="400"/>
              </a:spcAft>
              <a:buClr>
                <a:srgbClr val="99CB38"/>
              </a:buClr>
              <a:buFont typeface="Calibri" pitchFamily="34" charset="0"/>
              <a:buChar char="◦"/>
            </a:pPr>
            <a:r>
              <a:rPr lang="en-US" sz="1400" dirty="0">
                <a:solidFill>
                  <a:prstClr val="black">
                    <a:lumMod val="75000"/>
                    <a:lumOff val="25000"/>
                  </a:prstClr>
                </a:solidFill>
              </a:rPr>
              <a:t>Candidates that test a maximum of 3 times on any Accuplacer test must then enroll in preparation/ developmental courses and receive a passing grade.</a:t>
            </a:r>
            <a:endParaRPr lang="en-US" sz="200" dirty="0">
              <a:solidFill>
                <a:prstClr val="black">
                  <a:lumMod val="75000"/>
                  <a:lumOff val="25000"/>
                </a:prstClr>
              </a:solidFill>
            </a:endParaRPr>
          </a:p>
          <a:p>
            <a:pPr marL="384048" lvl="1" indent="-182880">
              <a:spcBef>
                <a:spcPts val="200"/>
              </a:spcBef>
              <a:spcAft>
                <a:spcPts val="400"/>
              </a:spcAft>
              <a:buClr>
                <a:srgbClr val="99CB38"/>
              </a:buClr>
              <a:buFont typeface="Calibri" pitchFamily="34" charset="0"/>
              <a:buChar char="◦"/>
            </a:pPr>
            <a:endParaRPr lang="en-US" sz="200" dirty="0">
              <a:solidFill>
                <a:prstClr val="black">
                  <a:lumMod val="75000"/>
                  <a:lumOff val="25000"/>
                </a:prstClr>
              </a:solidFill>
            </a:endParaRPr>
          </a:p>
          <a:p>
            <a:pPr marL="384048" lvl="1" indent="-182880">
              <a:spcBef>
                <a:spcPts val="200"/>
              </a:spcBef>
              <a:spcAft>
                <a:spcPts val="400"/>
              </a:spcAft>
              <a:buClr>
                <a:srgbClr val="99CB38"/>
              </a:buClr>
              <a:buFont typeface="Calibri" pitchFamily="34" charset="0"/>
              <a:buChar char="◦"/>
            </a:pPr>
            <a:r>
              <a:rPr lang="en-US" sz="1400" dirty="0">
                <a:solidFill>
                  <a:prstClr val="black">
                    <a:lumMod val="75000"/>
                    <a:lumOff val="25000"/>
                  </a:prstClr>
                </a:solidFill>
              </a:rPr>
              <a:t>Only the Associate Provost of Health Sciences and Nursing may approve additional attempts beyond the initial 3 attempts. </a:t>
            </a:r>
          </a:p>
          <a:p>
            <a:endParaRPr lang="en-US" dirty="0"/>
          </a:p>
        </p:txBody>
      </p:sp>
      <p:sp>
        <p:nvSpPr>
          <p:cNvPr id="7" name="Slide Number Placeholder 6">
            <a:extLst>
              <a:ext uri="{FF2B5EF4-FFF2-40B4-BE49-F238E27FC236}">
                <a16:creationId xmlns:a16="http://schemas.microsoft.com/office/drawing/2014/main" id="{172ADF8C-0BEB-45E0-BCED-C0B07E34A22C}"/>
              </a:ext>
            </a:extLst>
          </p:cNvPr>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4127942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3412-5B51-473E-B4B4-CF7B487BD237}"/>
              </a:ext>
            </a:extLst>
          </p:cNvPr>
          <p:cNvSpPr>
            <a:spLocks noGrp="1"/>
          </p:cNvSpPr>
          <p:nvPr>
            <p:ph type="title"/>
          </p:nvPr>
        </p:nvSpPr>
        <p:spPr>
          <a:xfrm>
            <a:off x="3671316" y="1104305"/>
            <a:ext cx="8165592" cy="768096"/>
          </a:xfrm>
        </p:spPr>
        <p:txBody>
          <a:bodyPr/>
          <a:lstStyle/>
          <a:p>
            <a:pPr algn="ctr"/>
            <a:r>
              <a:rPr lang="en-US" sz="4000" dirty="0"/>
              <a:t>PN Program Admission Requirements</a:t>
            </a:r>
            <a:endParaRPr lang="en-US" sz="4000" b="1" dirty="0"/>
          </a:p>
        </p:txBody>
      </p:sp>
      <p:sp>
        <p:nvSpPr>
          <p:cNvPr id="3" name="Text Placeholder 2">
            <a:extLst>
              <a:ext uri="{FF2B5EF4-FFF2-40B4-BE49-F238E27FC236}">
                <a16:creationId xmlns:a16="http://schemas.microsoft.com/office/drawing/2014/main" id="{270256B1-25C4-418C-9D88-3007FC8A1A34}"/>
              </a:ext>
            </a:extLst>
          </p:cNvPr>
          <p:cNvSpPr>
            <a:spLocks noGrp="1"/>
          </p:cNvSpPr>
          <p:nvPr>
            <p:ph type="body" idx="1"/>
          </p:nvPr>
        </p:nvSpPr>
        <p:spPr>
          <a:xfrm>
            <a:off x="3675330" y="2131759"/>
            <a:ext cx="7566548" cy="411480"/>
          </a:xfrm>
        </p:spPr>
        <p:txBody>
          <a:bodyPr/>
          <a:lstStyle/>
          <a:p>
            <a:r>
              <a:rPr lang="en-US" dirty="0"/>
              <a:t>Preparation courses details</a:t>
            </a:r>
          </a:p>
        </p:txBody>
      </p:sp>
      <p:sp>
        <p:nvSpPr>
          <p:cNvPr id="4" name="Content Placeholder 3">
            <a:extLst>
              <a:ext uri="{FF2B5EF4-FFF2-40B4-BE49-F238E27FC236}">
                <a16:creationId xmlns:a16="http://schemas.microsoft.com/office/drawing/2014/main" id="{F4329274-5D32-4639-9D1E-540620D718AA}"/>
              </a:ext>
            </a:extLst>
          </p:cNvPr>
          <p:cNvSpPr>
            <a:spLocks noGrp="1"/>
          </p:cNvSpPr>
          <p:nvPr>
            <p:ph sz="half" idx="2"/>
          </p:nvPr>
        </p:nvSpPr>
        <p:spPr>
          <a:xfrm>
            <a:off x="3569096" y="2899079"/>
            <a:ext cx="7668768" cy="4173041"/>
          </a:xfrm>
        </p:spPr>
        <p:txBody>
          <a:bodyPr/>
          <a:lstStyle/>
          <a:p>
            <a:r>
              <a:rPr lang="en-US" b="1" i="1" dirty="0"/>
              <a:t>Two-Week Intersession**:</a:t>
            </a:r>
            <a:endParaRPr lang="en-US" dirty="0"/>
          </a:p>
          <a:p>
            <a:r>
              <a:rPr lang="en-US" dirty="0"/>
              <a:t>Incoming students for Spring 2023, our students have additional options if their Accuplacer scores do not meet the current admission requirements. If students are in the point spread as outlined below they will be required to take a two-week intersession, pass it with a B or better. Please see table below for the scores required to be allowed into the two-week intersession. </a:t>
            </a:r>
          </a:p>
          <a:p>
            <a:r>
              <a:rPr lang="en-US" b="1" dirty="0"/>
              <a:t>Admittance into the program is dependent on the successful completion of the two-week intersession to ensure college-readiness. If a student is not successful, their seat for the Practical Nursing program will be revoked. </a:t>
            </a:r>
            <a:endParaRPr lang="en-US" dirty="0"/>
          </a:p>
          <a:p>
            <a:pPr marL="0" indent="0">
              <a:buNone/>
            </a:pPr>
            <a:endParaRPr lang="en-US" dirty="0"/>
          </a:p>
        </p:txBody>
      </p:sp>
      <p:sp>
        <p:nvSpPr>
          <p:cNvPr id="7" name="Slide Number Placeholder 6">
            <a:extLst>
              <a:ext uri="{FF2B5EF4-FFF2-40B4-BE49-F238E27FC236}">
                <a16:creationId xmlns:a16="http://schemas.microsoft.com/office/drawing/2014/main" id="{172ADF8C-0BEB-45E0-BCED-C0B07E34A22C}"/>
              </a:ext>
            </a:extLst>
          </p:cNvPr>
          <p:cNvSpPr>
            <a:spLocks noGrp="1"/>
          </p:cNvSpPr>
          <p:nvPr>
            <p:ph type="sldNum" sz="quarter" idx="12"/>
          </p:nvPr>
        </p:nvSpPr>
        <p:spPr/>
        <p:txBody>
          <a:bodyPr/>
          <a:lstStyle/>
          <a:p>
            <a:fld id="{48F63A3B-78C7-47BE-AE5E-E10140E04643}" type="slidenum">
              <a:rPr lang="en-US" smtClean="0"/>
              <a:t>19</a:t>
            </a:fld>
            <a:endParaRPr lang="en-US" dirty="0"/>
          </a:p>
        </p:txBody>
      </p:sp>
      <p:graphicFrame>
        <p:nvGraphicFramePr>
          <p:cNvPr id="5" name="Table 4">
            <a:extLst>
              <a:ext uri="{FF2B5EF4-FFF2-40B4-BE49-F238E27FC236}">
                <a16:creationId xmlns:a16="http://schemas.microsoft.com/office/drawing/2014/main" id="{77104C25-D61F-42D9-82A3-174171BE0997}"/>
              </a:ext>
            </a:extLst>
          </p:cNvPr>
          <p:cNvGraphicFramePr>
            <a:graphicFrameLocks noGrp="1"/>
          </p:cNvGraphicFramePr>
          <p:nvPr>
            <p:extLst>
              <p:ext uri="{D42A27DB-BD31-4B8C-83A1-F6EECF244321}">
                <p14:modId xmlns:p14="http://schemas.microsoft.com/office/powerpoint/2010/main" val="3103440446"/>
              </p:ext>
            </p:extLst>
          </p:nvPr>
        </p:nvGraphicFramePr>
        <p:xfrm>
          <a:off x="4058486" y="5207217"/>
          <a:ext cx="6953511" cy="956589"/>
        </p:xfrm>
        <a:graphic>
          <a:graphicData uri="http://schemas.openxmlformats.org/drawingml/2006/table">
            <a:tbl>
              <a:tblPr firstRow="1" firstCol="1" lastRow="1" lastCol="1" bandRow="1" bandCol="1">
                <a:tableStyleId>{C4B1156A-380E-4F78-BDF5-A606A8083BF9}</a:tableStyleId>
              </a:tblPr>
              <a:tblGrid>
                <a:gridCol w="1904642">
                  <a:extLst>
                    <a:ext uri="{9D8B030D-6E8A-4147-A177-3AD203B41FA5}">
                      <a16:colId xmlns:a16="http://schemas.microsoft.com/office/drawing/2014/main" val="2040830005"/>
                    </a:ext>
                  </a:extLst>
                </a:gridCol>
                <a:gridCol w="3293952">
                  <a:extLst>
                    <a:ext uri="{9D8B030D-6E8A-4147-A177-3AD203B41FA5}">
                      <a16:colId xmlns:a16="http://schemas.microsoft.com/office/drawing/2014/main" val="1691540536"/>
                    </a:ext>
                  </a:extLst>
                </a:gridCol>
                <a:gridCol w="814783">
                  <a:extLst>
                    <a:ext uri="{9D8B030D-6E8A-4147-A177-3AD203B41FA5}">
                      <a16:colId xmlns:a16="http://schemas.microsoft.com/office/drawing/2014/main" val="353807861"/>
                    </a:ext>
                  </a:extLst>
                </a:gridCol>
                <a:gridCol w="940134">
                  <a:extLst>
                    <a:ext uri="{9D8B030D-6E8A-4147-A177-3AD203B41FA5}">
                      <a16:colId xmlns:a16="http://schemas.microsoft.com/office/drawing/2014/main" val="1826148311"/>
                    </a:ext>
                  </a:extLst>
                </a:gridCol>
              </a:tblGrid>
              <a:tr h="274754">
                <a:tc>
                  <a:txBody>
                    <a:bodyPr/>
                    <a:lstStyle/>
                    <a:p>
                      <a:pPr marL="0" marR="0" algn="ctr">
                        <a:lnSpc>
                          <a:spcPct val="115000"/>
                        </a:lnSpc>
                        <a:spcBef>
                          <a:spcPts val="0"/>
                        </a:spcBef>
                        <a:spcAft>
                          <a:spcPts val="0"/>
                        </a:spcAft>
                      </a:pPr>
                      <a:r>
                        <a:rPr lang="en-US" sz="1000">
                          <a:effectLst/>
                        </a:rPr>
                        <a:t>Type of test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Mathematics-Arithmetic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Reading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Writing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6948164"/>
                  </a:ext>
                </a:extLst>
              </a:tr>
              <a:tr h="681835">
                <a:tc>
                  <a:txBody>
                    <a:bodyPr/>
                    <a:lstStyle/>
                    <a:p>
                      <a:pPr marL="0" marR="0" algn="ctr">
                        <a:lnSpc>
                          <a:spcPct val="115000"/>
                        </a:lnSpc>
                        <a:spcBef>
                          <a:spcPts val="0"/>
                        </a:spcBef>
                        <a:spcAft>
                          <a:spcPts val="0"/>
                        </a:spcAft>
                      </a:pPr>
                      <a:r>
                        <a:rPr lang="en-US" sz="1200">
                          <a:effectLst/>
                        </a:rPr>
                        <a:t>ACCUPLACER -Next Generation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250-269</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237-249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241 </a:t>
                      </a:r>
                    </a:p>
                    <a:p>
                      <a:pPr marL="0" marR="0">
                        <a:lnSpc>
                          <a:spcPct val="115000"/>
                        </a:lnSpc>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871750"/>
                  </a:ext>
                </a:extLst>
              </a:tr>
            </a:tbl>
          </a:graphicData>
        </a:graphic>
      </p:graphicFrame>
    </p:spTree>
    <p:extLst>
      <p:ext uri="{BB962C8B-B14F-4D97-AF65-F5344CB8AC3E}">
        <p14:creationId xmlns:p14="http://schemas.microsoft.com/office/powerpoint/2010/main" val="38286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429209" y="1872039"/>
            <a:ext cx="7184572" cy="1177150"/>
          </a:xfrm>
        </p:spPr>
        <p:txBody>
          <a:bodyPr/>
          <a:lstStyle/>
          <a:p>
            <a:pPr algn="ctr"/>
            <a:r>
              <a:rPr lang="en-US" b="1" dirty="0">
                <a:solidFill>
                  <a:schemeClr val="accent6"/>
                </a:solidFill>
                <a:latin typeface="Arial Black" panose="020B0604020202020204" pitchFamily="34" charset="0"/>
                <a:ea typeface="Arial Regular" pitchFamily="34" charset="-122"/>
                <a:cs typeface="Arial Black" panose="020B0604020202020204" pitchFamily="34" charset="0"/>
              </a:rPr>
              <a:t>So you wish to attend the NTCC Practical Nursing Program?</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429209" y="3696183"/>
            <a:ext cx="7417620" cy="3927880"/>
          </a:xfrm>
        </p:spPr>
        <p:txBody>
          <a:bodyPr/>
          <a:lstStyle/>
          <a:p>
            <a:pPr marL="342900" indent="-342900">
              <a:buFont typeface="Arial" panose="020B0604020202020204" pitchFamily="34" charset="0"/>
              <a:buChar char="•"/>
            </a:pPr>
            <a:r>
              <a:rPr lang="en-US" sz="2000" dirty="0"/>
              <a:t>This is the right place!!!</a:t>
            </a:r>
          </a:p>
          <a:p>
            <a:pPr marL="342900" indent="-342900">
              <a:buFont typeface="Arial" panose="020B0604020202020204" pitchFamily="34" charset="0"/>
              <a:buChar char="•"/>
            </a:pPr>
            <a:r>
              <a:rPr lang="en-US" sz="2000" dirty="0"/>
              <a:t>We will cover when and where we offer this program</a:t>
            </a:r>
          </a:p>
          <a:p>
            <a:pPr marL="342900" indent="-342900">
              <a:buFont typeface="Arial" panose="020B0604020202020204" pitchFamily="34" charset="0"/>
              <a:buChar char="•"/>
            </a:pPr>
            <a:r>
              <a:rPr lang="en-US" sz="2000" dirty="0"/>
              <a:t>Admission Requirements</a:t>
            </a:r>
          </a:p>
          <a:p>
            <a:pPr marL="690372" lvl="1" indent="-342900"/>
            <a:r>
              <a:rPr lang="en-US" sz="1600" dirty="0"/>
              <a:t>At the end you will find out how to study for the tests required!</a:t>
            </a:r>
          </a:p>
        </p:txBody>
      </p:sp>
    </p:spTree>
    <p:extLst>
      <p:ext uri="{BB962C8B-B14F-4D97-AF65-F5344CB8AC3E}">
        <p14:creationId xmlns:p14="http://schemas.microsoft.com/office/powerpoint/2010/main" val="3855531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3412-5B51-473E-B4B4-CF7B487BD237}"/>
              </a:ext>
            </a:extLst>
          </p:cNvPr>
          <p:cNvSpPr>
            <a:spLocks noGrp="1"/>
          </p:cNvSpPr>
          <p:nvPr>
            <p:ph type="title"/>
          </p:nvPr>
        </p:nvSpPr>
        <p:spPr>
          <a:xfrm>
            <a:off x="3671316" y="1104305"/>
            <a:ext cx="8165592" cy="768096"/>
          </a:xfrm>
        </p:spPr>
        <p:txBody>
          <a:bodyPr/>
          <a:lstStyle/>
          <a:p>
            <a:pPr algn="ctr"/>
            <a:r>
              <a:rPr lang="en-US" sz="4000" dirty="0"/>
              <a:t>PN Program Admission Requirements</a:t>
            </a:r>
            <a:endParaRPr lang="en-US" sz="4000" b="1" dirty="0"/>
          </a:p>
        </p:txBody>
      </p:sp>
      <p:sp>
        <p:nvSpPr>
          <p:cNvPr id="3" name="Text Placeholder 2">
            <a:extLst>
              <a:ext uri="{FF2B5EF4-FFF2-40B4-BE49-F238E27FC236}">
                <a16:creationId xmlns:a16="http://schemas.microsoft.com/office/drawing/2014/main" id="{270256B1-25C4-418C-9D88-3007FC8A1A34}"/>
              </a:ext>
            </a:extLst>
          </p:cNvPr>
          <p:cNvSpPr>
            <a:spLocks noGrp="1"/>
          </p:cNvSpPr>
          <p:nvPr>
            <p:ph type="body" idx="1"/>
          </p:nvPr>
        </p:nvSpPr>
        <p:spPr>
          <a:xfrm>
            <a:off x="3675330" y="2131759"/>
            <a:ext cx="7566548" cy="411480"/>
          </a:xfrm>
        </p:spPr>
        <p:txBody>
          <a:bodyPr/>
          <a:lstStyle/>
          <a:p>
            <a:r>
              <a:rPr lang="en-US" dirty="0"/>
              <a:t>Preparation courses details Continued</a:t>
            </a:r>
          </a:p>
        </p:txBody>
      </p:sp>
      <p:sp>
        <p:nvSpPr>
          <p:cNvPr id="4" name="Content Placeholder 3">
            <a:extLst>
              <a:ext uri="{FF2B5EF4-FFF2-40B4-BE49-F238E27FC236}">
                <a16:creationId xmlns:a16="http://schemas.microsoft.com/office/drawing/2014/main" id="{F4329274-5D32-4639-9D1E-540620D718AA}"/>
              </a:ext>
            </a:extLst>
          </p:cNvPr>
          <p:cNvSpPr>
            <a:spLocks noGrp="1"/>
          </p:cNvSpPr>
          <p:nvPr>
            <p:ph sz="half" idx="2"/>
          </p:nvPr>
        </p:nvSpPr>
        <p:spPr>
          <a:xfrm>
            <a:off x="3569096" y="2899079"/>
            <a:ext cx="7668768" cy="4173041"/>
          </a:xfrm>
        </p:spPr>
        <p:txBody>
          <a:bodyPr/>
          <a:lstStyle/>
          <a:p>
            <a:pPr marL="0" indent="0">
              <a:buNone/>
            </a:pPr>
            <a:r>
              <a:rPr lang="en-US" dirty="0"/>
              <a:t>PNUR 1001 Intro to Nursing:</a:t>
            </a:r>
          </a:p>
          <a:p>
            <a:r>
              <a:rPr lang="en-US" dirty="0"/>
              <a:t>If it is the Accuplacer Arithmetic that a student is unsuccessful in, they must take PNUR 1001 </a:t>
            </a:r>
          </a:p>
          <a:p>
            <a:endParaRPr lang="en-US" dirty="0"/>
          </a:p>
          <a:p>
            <a:pPr marL="0" indent="0">
              <a:buNone/>
            </a:pPr>
            <a:r>
              <a:rPr lang="en-US" dirty="0"/>
              <a:t>Self—Paced Reading:</a:t>
            </a:r>
          </a:p>
          <a:p>
            <a:r>
              <a:rPr lang="en-US" dirty="0"/>
              <a:t>If it is the Accuplacer Reading that a student is unsuccessful in, they must enroll in a self-paced Reading course by emailing Carolyn Johnson </a:t>
            </a:r>
          </a:p>
          <a:p>
            <a:pPr marL="0" indent="0">
              <a:buNone/>
            </a:pPr>
            <a:endParaRPr lang="en-US" dirty="0"/>
          </a:p>
        </p:txBody>
      </p:sp>
      <p:sp>
        <p:nvSpPr>
          <p:cNvPr id="7" name="Slide Number Placeholder 6">
            <a:extLst>
              <a:ext uri="{FF2B5EF4-FFF2-40B4-BE49-F238E27FC236}">
                <a16:creationId xmlns:a16="http://schemas.microsoft.com/office/drawing/2014/main" id="{172ADF8C-0BEB-45E0-BCED-C0B07E34A22C}"/>
              </a:ext>
            </a:extLst>
          </p:cNvPr>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29536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title"/>
          </p:nvPr>
        </p:nvSpPr>
        <p:spPr>
          <a:xfrm>
            <a:off x="2414465" y="2788338"/>
            <a:ext cx="6656754" cy="1348276"/>
          </a:xfrm>
        </p:spPr>
        <p:txBody>
          <a:bodyPr>
            <a:normAutofit/>
          </a:bodyPr>
          <a:lstStyle/>
          <a:p>
            <a:pPr algn="ctr"/>
            <a:r>
              <a:rPr lang="en-US" sz="4400" dirty="0">
                <a:solidFill>
                  <a:schemeClr val="accent6"/>
                </a:solidFill>
                <a:latin typeface="Arial Black" panose="020B0A04020102020204" pitchFamily="34" charset="0"/>
              </a:rPr>
              <a:t>TEST PREP</a:t>
            </a:r>
            <a:endParaRPr lang="en-US" dirty="0"/>
          </a:p>
        </p:txBody>
      </p:sp>
      <p:sp>
        <p:nvSpPr>
          <p:cNvPr id="4" name="Subtitle 2">
            <a:extLst>
              <a:ext uri="{FF2B5EF4-FFF2-40B4-BE49-F238E27FC236}">
                <a16:creationId xmlns:a16="http://schemas.microsoft.com/office/drawing/2014/main" id="{BD9EA53F-CFD8-9BFC-6BF5-BBC68B80C0D3}"/>
              </a:ext>
            </a:extLst>
          </p:cNvPr>
          <p:cNvSpPr txBox="1">
            <a:spLocks/>
          </p:cNvSpPr>
          <p:nvPr/>
        </p:nvSpPr>
        <p:spPr>
          <a:xfrm>
            <a:off x="2561206" y="4134240"/>
            <a:ext cx="6623539" cy="892426"/>
          </a:xfrm>
          <a:prstGeom prst="rect">
            <a:avLst/>
          </a:prstGeom>
        </p:spPr>
        <p:txBody>
          <a:bodyPr vert="horz" lIns="91440" tIns="45720" rIns="91440" bIns="45720" rtlCol="0" anchor="t">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4000" dirty="0">
              <a:solidFill>
                <a:schemeClr val="accent1"/>
              </a:solidFill>
              <a:latin typeface="Arial Black"/>
            </a:endParaRPr>
          </a:p>
          <a:p>
            <a:r>
              <a:rPr lang="en-US" dirty="0">
                <a:solidFill>
                  <a:schemeClr val="accent1"/>
                </a:solidFill>
                <a:cs typeface="Calibri"/>
              </a:rPr>
              <a:t>Accuplacer</a:t>
            </a:r>
          </a:p>
        </p:txBody>
      </p:sp>
    </p:spTree>
    <p:extLst>
      <p:ext uri="{BB962C8B-B14F-4D97-AF65-F5344CB8AC3E}">
        <p14:creationId xmlns:p14="http://schemas.microsoft.com/office/powerpoint/2010/main" val="2891568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CAB1-15E5-7FA5-9C62-85DD7DB3C1A2}"/>
              </a:ext>
            </a:extLst>
          </p:cNvPr>
          <p:cNvSpPr>
            <a:spLocks noGrp="1"/>
          </p:cNvSpPr>
          <p:nvPr>
            <p:ph type="title"/>
          </p:nvPr>
        </p:nvSpPr>
        <p:spPr>
          <a:xfrm>
            <a:off x="429209" y="1818295"/>
            <a:ext cx="7184572" cy="710656"/>
          </a:xfrm>
        </p:spPr>
        <p:txBody>
          <a:bodyPr/>
          <a:lstStyle/>
          <a:p>
            <a:r>
              <a:rPr lang="en-US" dirty="0">
                <a:solidFill>
                  <a:schemeClr val="accent6"/>
                </a:solidFill>
              </a:rPr>
              <a:t>Accuplacer Test Prep</a:t>
            </a:r>
          </a:p>
        </p:txBody>
      </p:sp>
      <p:sp>
        <p:nvSpPr>
          <p:cNvPr id="3" name="Content Placeholder 2">
            <a:extLst>
              <a:ext uri="{FF2B5EF4-FFF2-40B4-BE49-F238E27FC236}">
                <a16:creationId xmlns:a16="http://schemas.microsoft.com/office/drawing/2014/main" id="{30F3D836-BFCD-84A3-2922-48A19C5EC470}"/>
              </a:ext>
            </a:extLst>
          </p:cNvPr>
          <p:cNvSpPr>
            <a:spLocks noGrp="1"/>
          </p:cNvSpPr>
          <p:nvPr>
            <p:ph idx="1"/>
          </p:nvPr>
        </p:nvSpPr>
        <p:spPr>
          <a:xfrm>
            <a:off x="518420" y="2875004"/>
            <a:ext cx="5666790" cy="2455280"/>
          </a:xfrm>
        </p:spPr>
        <p:txBody>
          <a:bodyPr/>
          <a:lstStyle/>
          <a:p>
            <a:pPr marL="342900" lvl="0" indent="-342900">
              <a:lnSpc>
                <a:spcPct val="90000"/>
              </a:lnSpc>
              <a:spcBef>
                <a:spcPts val="1200"/>
              </a:spcBef>
              <a:spcAft>
                <a:spcPts val="200"/>
              </a:spcAft>
              <a:buClr>
                <a:srgbClr val="99CB38"/>
              </a:buClr>
              <a:buSzPct val="100000"/>
              <a:buFont typeface="Arial" panose="020B0604020202020204" pitchFamily="34" charset="0"/>
              <a:buChar char="•"/>
            </a:pPr>
            <a:r>
              <a:rPr lang="en-US" sz="2000" dirty="0" err="1">
                <a:solidFill>
                  <a:prstClr val="black">
                    <a:lumMod val="75000"/>
                    <a:lumOff val="25000"/>
                  </a:prstClr>
                </a:solidFill>
              </a:rPr>
              <a:t>PrepSTEP</a:t>
            </a:r>
            <a:endParaRPr lang="en-US" sz="2000" dirty="0">
              <a:solidFill>
                <a:prstClr val="black">
                  <a:lumMod val="75000"/>
                  <a:lumOff val="25000"/>
                </a:prstClr>
              </a:solidFill>
            </a:endParaRPr>
          </a:p>
          <a:p>
            <a:pPr marL="690372" lvl="1" indent="-342900">
              <a:lnSpc>
                <a:spcPct val="90000"/>
              </a:lnSpc>
              <a:spcBef>
                <a:spcPts val="1200"/>
              </a:spcBef>
              <a:spcAft>
                <a:spcPts val="200"/>
              </a:spcAft>
              <a:buClr>
                <a:srgbClr val="99CB38"/>
              </a:buClr>
              <a:buSzPct val="100000"/>
            </a:pPr>
            <a:r>
              <a:rPr lang="en-US" sz="1600" dirty="0">
                <a:solidFill>
                  <a:prstClr val="black">
                    <a:lumMod val="75000"/>
                    <a:lumOff val="25000"/>
                  </a:prstClr>
                </a:solidFill>
              </a:rPr>
              <a:t>Public Libraries have valuable resources found online</a:t>
            </a:r>
          </a:p>
          <a:p>
            <a:pPr marL="690372" lvl="1" indent="-342900">
              <a:lnSpc>
                <a:spcPct val="90000"/>
              </a:lnSpc>
              <a:spcBef>
                <a:spcPts val="1200"/>
              </a:spcBef>
              <a:spcAft>
                <a:spcPts val="200"/>
              </a:spcAft>
              <a:buClr>
                <a:srgbClr val="99CB38"/>
              </a:buClr>
              <a:buSzPct val="100000"/>
            </a:pPr>
            <a:r>
              <a:rPr lang="en-US" sz="1600" dirty="0">
                <a:solidFill>
                  <a:prstClr val="black">
                    <a:lumMod val="75000"/>
                    <a:lumOff val="25000"/>
                  </a:prstClr>
                </a:solidFill>
              </a:rPr>
              <a:t>Current NTCC students have the same resources through our Learning Commons</a:t>
            </a:r>
          </a:p>
          <a:p>
            <a:pPr marL="342900" indent="-342900">
              <a:lnSpc>
                <a:spcPct val="90000"/>
              </a:lnSpc>
              <a:spcBef>
                <a:spcPts val="1200"/>
              </a:spcBef>
              <a:spcAft>
                <a:spcPts val="200"/>
              </a:spcAft>
              <a:buClr>
                <a:srgbClr val="99CB38"/>
              </a:buClr>
              <a:buSzPct val="100000"/>
              <a:buFont typeface="Arial" panose="020B0604020202020204" pitchFamily="34" charset="0"/>
              <a:buChar char="•"/>
            </a:pPr>
            <a:r>
              <a:rPr lang="en-US" sz="2000" dirty="0">
                <a:solidFill>
                  <a:prstClr val="black">
                    <a:lumMod val="75000"/>
                    <a:lumOff val="25000"/>
                  </a:prstClr>
                </a:solidFill>
              </a:rPr>
              <a:t>Accuplacer website </a:t>
            </a:r>
          </a:p>
          <a:p>
            <a:pPr marL="342900" indent="-342900">
              <a:lnSpc>
                <a:spcPct val="90000"/>
              </a:lnSpc>
              <a:spcBef>
                <a:spcPts val="1200"/>
              </a:spcBef>
              <a:spcAft>
                <a:spcPts val="200"/>
              </a:spcAft>
              <a:buClr>
                <a:srgbClr val="99CB38"/>
              </a:buClr>
              <a:buSzPct val="100000"/>
              <a:buFont typeface="Arial" panose="020B0604020202020204" pitchFamily="34" charset="0"/>
              <a:buChar char="•"/>
            </a:pPr>
            <a:r>
              <a:rPr lang="en-US" dirty="0">
                <a:solidFill>
                  <a:prstClr val="black">
                    <a:lumMod val="75000"/>
                    <a:lumOff val="25000"/>
                  </a:prstClr>
                </a:solidFill>
              </a:rPr>
              <a:t>Please see the Slideshow on our website that has additional videos and linked resources</a:t>
            </a:r>
          </a:p>
          <a:p>
            <a:endParaRPr lang="en-US" sz="1800" dirty="0"/>
          </a:p>
        </p:txBody>
      </p:sp>
    </p:spTree>
    <p:extLst>
      <p:ext uri="{BB962C8B-B14F-4D97-AF65-F5344CB8AC3E}">
        <p14:creationId xmlns:p14="http://schemas.microsoft.com/office/powerpoint/2010/main" val="113135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title"/>
          </p:nvPr>
        </p:nvSpPr>
        <p:spPr>
          <a:xfrm>
            <a:off x="2414465" y="2788338"/>
            <a:ext cx="6656754" cy="1348276"/>
          </a:xfrm>
        </p:spPr>
        <p:txBody>
          <a:bodyPr>
            <a:normAutofit/>
          </a:bodyPr>
          <a:lstStyle/>
          <a:p>
            <a:pPr algn="ctr"/>
            <a:r>
              <a:rPr lang="en-US" sz="4400" dirty="0">
                <a:solidFill>
                  <a:schemeClr val="accent6"/>
                </a:solidFill>
                <a:latin typeface="Arial Black" panose="020B0A04020102020204" pitchFamily="34" charset="0"/>
              </a:rPr>
              <a:t>Practical Nursing Program</a:t>
            </a:r>
            <a:endParaRPr lang="en-US" dirty="0"/>
          </a:p>
        </p:txBody>
      </p:sp>
      <p:sp>
        <p:nvSpPr>
          <p:cNvPr id="4" name="Subtitle 2">
            <a:extLst>
              <a:ext uri="{FF2B5EF4-FFF2-40B4-BE49-F238E27FC236}">
                <a16:creationId xmlns:a16="http://schemas.microsoft.com/office/drawing/2014/main" id="{BD9EA53F-CFD8-9BFC-6BF5-BBC68B80C0D3}"/>
              </a:ext>
            </a:extLst>
          </p:cNvPr>
          <p:cNvSpPr txBox="1">
            <a:spLocks/>
          </p:cNvSpPr>
          <p:nvPr/>
        </p:nvSpPr>
        <p:spPr>
          <a:xfrm>
            <a:off x="2784230" y="4123577"/>
            <a:ext cx="6623539" cy="892426"/>
          </a:xfrm>
          <a:prstGeom prst="rect">
            <a:avLst/>
          </a:prstGeom>
        </p:spPr>
        <p:txBody>
          <a:bodyPr vert="horz" lIns="91440" tIns="45720" rIns="91440" bIns="45720" rtlCol="0" anchor="t">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4000" dirty="0">
              <a:solidFill>
                <a:schemeClr val="accent1"/>
              </a:solidFill>
              <a:latin typeface="Arial Black"/>
            </a:endParaRPr>
          </a:p>
          <a:p>
            <a:r>
              <a:rPr lang="en-US" sz="4000" dirty="0">
                <a:solidFill>
                  <a:schemeClr val="accent1"/>
                </a:solidFill>
                <a:latin typeface="Arial Black"/>
              </a:rPr>
              <a:t>When and Where are we accepting our next cohorts?</a:t>
            </a:r>
            <a:endParaRPr lang="en-US" dirty="0">
              <a:solidFill>
                <a:schemeClr val="accent1"/>
              </a:solidFill>
              <a:cs typeface="Calibri"/>
            </a:endParaRPr>
          </a:p>
        </p:txBody>
      </p:sp>
    </p:spTree>
    <p:extLst>
      <p:ext uri="{BB962C8B-B14F-4D97-AF65-F5344CB8AC3E}">
        <p14:creationId xmlns:p14="http://schemas.microsoft.com/office/powerpoint/2010/main" val="1069884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CCAB1-15E5-7FA5-9C62-85DD7DB3C1A2}"/>
              </a:ext>
            </a:extLst>
          </p:cNvPr>
          <p:cNvSpPr>
            <a:spLocks noGrp="1"/>
          </p:cNvSpPr>
          <p:nvPr>
            <p:ph type="title"/>
          </p:nvPr>
        </p:nvSpPr>
        <p:spPr>
          <a:xfrm>
            <a:off x="429209" y="1284547"/>
            <a:ext cx="7184572" cy="710656"/>
          </a:xfrm>
        </p:spPr>
        <p:txBody>
          <a:bodyPr/>
          <a:lstStyle/>
          <a:p>
            <a:r>
              <a:rPr lang="en-US" dirty="0">
                <a:solidFill>
                  <a:schemeClr val="accent6"/>
                </a:solidFill>
              </a:rPr>
              <a:t>When Are These Offered?</a:t>
            </a:r>
          </a:p>
        </p:txBody>
      </p:sp>
      <p:sp>
        <p:nvSpPr>
          <p:cNvPr id="3" name="Content Placeholder 2">
            <a:extLst>
              <a:ext uri="{FF2B5EF4-FFF2-40B4-BE49-F238E27FC236}">
                <a16:creationId xmlns:a16="http://schemas.microsoft.com/office/drawing/2014/main" id="{30F3D836-BFCD-84A3-2922-48A19C5EC470}"/>
              </a:ext>
            </a:extLst>
          </p:cNvPr>
          <p:cNvSpPr>
            <a:spLocks noGrp="1"/>
          </p:cNvSpPr>
          <p:nvPr>
            <p:ph idx="1"/>
          </p:nvPr>
        </p:nvSpPr>
        <p:spPr>
          <a:xfrm>
            <a:off x="518420" y="1892551"/>
            <a:ext cx="7398946" cy="2455280"/>
          </a:xfrm>
        </p:spPr>
        <p:txBody>
          <a:bodyPr/>
          <a:lstStyle/>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dirty="0">
                <a:solidFill>
                  <a:prstClr val="black">
                    <a:lumMod val="75000"/>
                    <a:lumOff val="25000"/>
                  </a:prstClr>
                </a:solidFill>
              </a:rPr>
              <a:t>Offered at the following campuses: </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Hammond </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Takes in a new Traditional Freshmen class (day program) each </a:t>
            </a:r>
            <a:r>
              <a:rPr lang="en-US" sz="1600" b="1" dirty="0">
                <a:solidFill>
                  <a:prstClr val="black">
                    <a:lumMod val="75000"/>
                    <a:lumOff val="25000"/>
                  </a:prstClr>
                </a:solidFill>
              </a:rPr>
              <a:t>Fall</a:t>
            </a:r>
            <a:r>
              <a:rPr lang="en-US" sz="1600" dirty="0">
                <a:solidFill>
                  <a:prstClr val="black">
                    <a:lumMod val="75000"/>
                    <a:lumOff val="25000"/>
                  </a:prstClr>
                </a:solidFill>
              </a:rPr>
              <a:t> and </a:t>
            </a:r>
            <a:r>
              <a:rPr lang="en-US" sz="1600" b="1" dirty="0">
                <a:solidFill>
                  <a:prstClr val="black">
                    <a:lumMod val="75000"/>
                    <a:lumOff val="25000"/>
                  </a:prstClr>
                </a:solidFill>
              </a:rPr>
              <a:t>Spring</a:t>
            </a:r>
            <a:r>
              <a:rPr lang="en-US" sz="1600" dirty="0">
                <a:solidFill>
                  <a:prstClr val="black">
                    <a:lumMod val="75000"/>
                    <a:lumOff val="25000"/>
                  </a:prstClr>
                </a:solidFill>
              </a:rPr>
              <a:t> </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Accelerated MA to PN cohort as needed (next one will be </a:t>
            </a:r>
            <a:r>
              <a:rPr lang="en-US" sz="1600" b="1" dirty="0">
                <a:solidFill>
                  <a:prstClr val="black">
                    <a:lumMod val="75000"/>
                    <a:lumOff val="25000"/>
                  </a:prstClr>
                </a:solidFill>
              </a:rPr>
              <a:t>TBD</a:t>
            </a:r>
            <a:r>
              <a:rPr lang="en-US" sz="1600" dirty="0">
                <a:solidFill>
                  <a:prstClr val="black">
                    <a:lumMod val="75000"/>
                    <a:lumOff val="25000"/>
                  </a:prstClr>
                </a:solidFill>
              </a:rPr>
              <a:t>)</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Hammond is the only campus with an evening program – next evening class slated to begin </a:t>
            </a:r>
            <a:r>
              <a:rPr lang="en-US" sz="1600" b="1" dirty="0">
                <a:solidFill>
                  <a:prstClr val="black">
                    <a:lumMod val="75000"/>
                    <a:lumOff val="25000"/>
                  </a:prstClr>
                </a:solidFill>
              </a:rPr>
              <a:t>Fall 2024</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Lacombe</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Next class offered will </a:t>
            </a:r>
            <a:r>
              <a:rPr lang="en-US" sz="1600" i="1" dirty="0">
                <a:solidFill>
                  <a:prstClr val="black">
                    <a:lumMod val="75000"/>
                    <a:lumOff val="25000"/>
                  </a:prstClr>
                </a:solidFill>
              </a:rPr>
              <a:t>tentatively</a:t>
            </a:r>
            <a:r>
              <a:rPr lang="en-US" sz="1600" dirty="0">
                <a:solidFill>
                  <a:prstClr val="black">
                    <a:lumMod val="75000"/>
                    <a:lumOff val="25000"/>
                  </a:prstClr>
                </a:solidFill>
              </a:rPr>
              <a:t> start </a:t>
            </a:r>
            <a:r>
              <a:rPr lang="en-US" sz="1600" b="1" dirty="0">
                <a:solidFill>
                  <a:prstClr val="black">
                    <a:lumMod val="75000"/>
                    <a:lumOff val="25000"/>
                  </a:prstClr>
                </a:solidFill>
              </a:rPr>
              <a:t>Spring of 2025 </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Accelerated MA to PN cohort taking in a class </a:t>
            </a:r>
            <a:r>
              <a:rPr lang="en-US" sz="1600" b="1" dirty="0">
                <a:solidFill>
                  <a:prstClr val="black">
                    <a:lumMod val="75000"/>
                    <a:lumOff val="25000"/>
                  </a:prstClr>
                </a:solidFill>
              </a:rPr>
              <a:t>Spring 2024 </a:t>
            </a:r>
            <a:r>
              <a:rPr lang="en-US" sz="1600" dirty="0">
                <a:solidFill>
                  <a:prstClr val="black">
                    <a:lumMod val="75000"/>
                    <a:lumOff val="25000"/>
                  </a:prstClr>
                </a:solidFill>
              </a:rPr>
              <a:t>and </a:t>
            </a:r>
            <a:r>
              <a:rPr lang="en-US" sz="1600" b="1" dirty="0">
                <a:solidFill>
                  <a:prstClr val="black">
                    <a:lumMod val="75000"/>
                    <a:lumOff val="25000"/>
                  </a:prstClr>
                </a:solidFill>
              </a:rPr>
              <a:t>Spring 2025</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Sullivan (Bogalusa) </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Usually takes in new Freshmen class each </a:t>
            </a:r>
            <a:r>
              <a:rPr lang="en-US" sz="1600" b="1" dirty="0">
                <a:solidFill>
                  <a:prstClr val="black">
                    <a:lumMod val="75000"/>
                    <a:lumOff val="25000"/>
                  </a:prstClr>
                </a:solidFill>
              </a:rPr>
              <a:t>Fall</a:t>
            </a:r>
            <a:r>
              <a:rPr lang="en-US" sz="1600" dirty="0">
                <a:solidFill>
                  <a:prstClr val="black">
                    <a:lumMod val="75000"/>
                    <a:lumOff val="25000"/>
                  </a:prstClr>
                </a:solidFill>
              </a:rPr>
              <a:t> and </a:t>
            </a:r>
            <a:r>
              <a:rPr lang="en-US" sz="1600" b="1" dirty="0">
                <a:solidFill>
                  <a:prstClr val="black">
                    <a:lumMod val="75000"/>
                    <a:lumOff val="25000"/>
                  </a:prstClr>
                </a:solidFill>
              </a:rPr>
              <a:t>Spring</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Livingston (Walker) </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Next class offered </a:t>
            </a:r>
            <a:r>
              <a:rPr lang="en-US" sz="1600" b="1" dirty="0">
                <a:solidFill>
                  <a:prstClr val="black">
                    <a:lumMod val="75000"/>
                    <a:lumOff val="25000"/>
                  </a:prstClr>
                </a:solidFill>
              </a:rPr>
              <a:t>Fall 2024</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Florida Parishes (Greensburg)</a:t>
            </a:r>
          </a:p>
          <a:p>
            <a:pPr marL="566928" lvl="2" indent="-182880">
              <a:lnSpc>
                <a:spcPct val="90000"/>
              </a:lnSpc>
              <a:spcBef>
                <a:spcPts val="200"/>
              </a:spcBef>
              <a:spcAft>
                <a:spcPts val="400"/>
              </a:spcAft>
              <a:buClr>
                <a:srgbClr val="99CB38"/>
              </a:buClr>
              <a:buFont typeface="Calibri" pitchFamily="34" charset="0"/>
              <a:buChar char="◦"/>
            </a:pPr>
            <a:r>
              <a:rPr lang="en-US" sz="1600" dirty="0">
                <a:solidFill>
                  <a:prstClr val="black">
                    <a:lumMod val="75000"/>
                    <a:lumOff val="25000"/>
                  </a:prstClr>
                </a:solidFill>
              </a:rPr>
              <a:t>Next Freshmen Cohort to start </a:t>
            </a:r>
            <a:r>
              <a:rPr lang="en-US" sz="1600" b="1" dirty="0">
                <a:solidFill>
                  <a:prstClr val="black">
                    <a:lumMod val="75000"/>
                    <a:lumOff val="25000"/>
                  </a:prstClr>
                </a:solidFill>
              </a:rPr>
              <a:t>Spring 2024</a:t>
            </a:r>
          </a:p>
        </p:txBody>
      </p:sp>
    </p:spTree>
    <p:extLst>
      <p:ext uri="{BB962C8B-B14F-4D97-AF65-F5344CB8AC3E}">
        <p14:creationId xmlns:p14="http://schemas.microsoft.com/office/powerpoint/2010/main" val="146527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6E34-002B-4B14-ADE8-E1E2EE528C85}"/>
              </a:ext>
            </a:extLst>
          </p:cNvPr>
          <p:cNvSpPr>
            <a:spLocks noGrp="1"/>
          </p:cNvSpPr>
          <p:nvPr>
            <p:ph type="title"/>
          </p:nvPr>
        </p:nvSpPr>
        <p:spPr>
          <a:xfrm>
            <a:off x="429208" y="1475502"/>
            <a:ext cx="7184572" cy="1177150"/>
          </a:xfrm>
        </p:spPr>
        <p:txBody>
          <a:bodyPr/>
          <a:lstStyle/>
          <a:p>
            <a:r>
              <a:rPr lang="en-US" sz="4000" dirty="0"/>
              <a:t>Duration of the Traditional Practical Nursing Program</a:t>
            </a:r>
          </a:p>
        </p:txBody>
      </p:sp>
      <p:sp>
        <p:nvSpPr>
          <p:cNvPr id="3" name="Content Placeholder 2">
            <a:extLst>
              <a:ext uri="{FF2B5EF4-FFF2-40B4-BE49-F238E27FC236}">
                <a16:creationId xmlns:a16="http://schemas.microsoft.com/office/drawing/2014/main" id="{B4CB77B7-0B76-41C8-9E9D-B0AF3B3546AC}"/>
              </a:ext>
            </a:extLst>
          </p:cNvPr>
          <p:cNvSpPr>
            <a:spLocks noGrp="1"/>
          </p:cNvSpPr>
          <p:nvPr>
            <p:ph idx="1"/>
          </p:nvPr>
        </p:nvSpPr>
        <p:spPr>
          <a:xfrm>
            <a:off x="250788" y="2819920"/>
            <a:ext cx="7184572" cy="3122168"/>
          </a:xfrm>
        </p:spPr>
        <p:txBody>
          <a:bodyPr/>
          <a:lstStyle/>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b="1" dirty="0">
                <a:solidFill>
                  <a:prstClr val="black">
                    <a:lumMod val="75000"/>
                    <a:lumOff val="25000"/>
                  </a:prstClr>
                </a:solidFill>
              </a:rPr>
              <a:t>18 months in duration/4 semesters </a:t>
            </a:r>
          </a:p>
          <a:p>
            <a:pPr marL="566928" lvl="2" indent="-182880">
              <a:lnSpc>
                <a:spcPct val="90000"/>
              </a:lnSpc>
              <a:spcBef>
                <a:spcPts val="200"/>
              </a:spcBef>
              <a:spcAft>
                <a:spcPts val="400"/>
              </a:spcAft>
              <a:buClr>
                <a:srgbClr val="99CB38"/>
              </a:buClr>
              <a:buFont typeface="Calibri" pitchFamily="34" charset="0"/>
              <a:buChar char="◦"/>
            </a:pPr>
            <a:r>
              <a:rPr lang="en-US" sz="2000" dirty="0">
                <a:solidFill>
                  <a:prstClr val="black">
                    <a:lumMod val="75000"/>
                    <a:lumOff val="25000"/>
                  </a:prstClr>
                </a:solidFill>
              </a:rPr>
              <a:t>Spring Start = Spring, Summer, Fall, &amp; Spring </a:t>
            </a:r>
          </a:p>
          <a:p>
            <a:pPr marL="566928" lvl="2" indent="-182880">
              <a:lnSpc>
                <a:spcPct val="90000"/>
              </a:lnSpc>
              <a:spcBef>
                <a:spcPts val="200"/>
              </a:spcBef>
              <a:spcAft>
                <a:spcPts val="400"/>
              </a:spcAft>
              <a:buClr>
                <a:srgbClr val="99CB38"/>
              </a:buClr>
              <a:buFont typeface="Calibri" pitchFamily="34" charset="0"/>
              <a:buChar char="◦"/>
            </a:pPr>
            <a:r>
              <a:rPr lang="en-US" sz="2000" dirty="0">
                <a:solidFill>
                  <a:prstClr val="black">
                    <a:lumMod val="75000"/>
                    <a:lumOff val="25000"/>
                  </a:prstClr>
                </a:solidFill>
              </a:rPr>
              <a:t>Fall Start = Fall, Spring, Summer, &amp; Fall </a:t>
            </a:r>
            <a:endParaRPr lang="en-US" b="1" dirty="0">
              <a:solidFill>
                <a:prstClr val="black">
                  <a:lumMod val="75000"/>
                  <a:lumOff val="25000"/>
                </a:prstClr>
              </a:solidFill>
            </a:endParaRPr>
          </a:p>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b="1" dirty="0">
                <a:solidFill>
                  <a:prstClr val="black">
                    <a:lumMod val="75000"/>
                    <a:lumOff val="25000"/>
                  </a:prstClr>
                </a:solidFill>
              </a:rPr>
              <a:t>Traditional Daytime cohorts meet as follows:</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Spring and Fall semesters Mon-</a:t>
            </a:r>
            <a:r>
              <a:rPr lang="en-US" dirty="0" err="1">
                <a:solidFill>
                  <a:prstClr val="black">
                    <a:lumMod val="75000"/>
                    <a:lumOff val="25000"/>
                  </a:prstClr>
                </a:solidFill>
              </a:rPr>
              <a:t>Thur</a:t>
            </a:r>
            <a:r>
              <a:rPr lang="en-US" dirty="0">
                <a:solidFill>
                  <a:prstClr val="black">
                    <a:lumMod val="75000"/>
                    <a:lumOff val="25000"/>
                  </a:prstClr>
                </a:solidFill>
              </a:rPr>
              <a:t> (classes are between 7am or 8am to 3:30pm or 4:30pm) and Fri 8am-12pm</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Monday-Thursday in Summer (classes are usually 9hrs at 7am-4pm)</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Clinical Days: require start time as early as 5:30am, depending on the shift times of the facility in which you are assigned clinical experience</a:t>
            </a:r>
          </a:p>
          <a:p>
            <a:pPr marL="457200" lvl="2" indent="0">
              <a:buNone/>
            </a:pPr>
            <a:endParaRPr lang="en-US" sz="2000" dirty="0"/>
          </a:p>
          <a:p>
            <a:endParaRPr lang="en-US" dirty="0"/>
          </a:p>
        </p:txBody>
      </p:sp>
    </p:spTree>
    <p:extLst>
      <p:ext uri="{BB962C8B-B14F-4D97-AF65-F5344CB8AC3E}">
        <p14:creationId xmlns:p14="http://schemas.microsoft.com/office/powerpoint/2010/main" val="304908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6E34-002B-4B14-ADE8-E1E2EE528C85}"/>
              </a:ext>
            </a:extLst>
          </p:cNvPr>
          <p:cNvSpPr>
            <a:spLocks noGrp="1"/>
          </p:cNvSpPr>
          <p:nvPr>
            <p:ph type="title"/>
          </p:nvPr>
        </p:nvSpPr>
        <p:spPr>
          <a:xfrm>
            <a:off x="429208" y="1475502"/>
            <a:ext cx="7184572" cy="1177150"/>
          </a:xfrm>
        </p:spPr>
        <p:txBody>
          <a:bodyPr/>
          <a:lstStyle/>
          <a:p>
            <a:r>
              <a:rPr lang="en-US" sz="4000" dirty="0"/>
              <a:t>Duration of the Traditional Practical Nursing Program</a:t>
            </a:r>
          </a:p>
        </p:txBody>
      </p:sp>
      <p:sp>
        <p:nvSpPr>
          <p:cNvPr id="3" name="Content Placeholder 2">
            <a:extLst>
              <a:ext uri="{FF2B5EF4-FFF2-40B4-BE49-F238E27FC236}">
                <a16:creationId xmlns:a16="http://schemas.microsoft.com/office/drawing/2014/main" id="{B4CB77B7-0B76-41C8-9E9D-B0AF3B3546AC}"/>
              </a:ext>
            </a:extLst>
          </p:cNvPr>
          <p:cNvSpPr>
            <a:spLocks noGrp="1"/>
          </p:cNvSpPr>
          <p:nvPr>
            <p:ph idx="1"/>
          </p:nvPr>
        </p:nvSpPr>
        <p:spPr>
          <a:xfrm>
            <a:off x="250788" y="2819920"/>
            <a:ext cx="7184572" cy="3122168"/>
          </a:xfrm>
        </p:spPr>
        <p:txBody>
          <a:bodyPr/>
          <a:lstStyle/>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b="1" dirty="0">
                <a:solidFill>
                  <a:prstClr val="black">
                    <a:lumMod val="75000"/>
                    <a:lumOff val="25000"/>
                  </a:prstClr>
                </a:solidFill>
              </a:rPr>
              <a:t>Traditional Evening cohort (Hammond Campus Only) meet as follows:</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Spring and Fall semesters </a:t>
            </a:r>
          </a:p>
          <a:p>
            <a:pPr marL="722376" lvl="2"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Mon 5pm-9pm</a:t>
            </a:r>
          </a:p>
          <a:p>
            <a:pPr marL="722376" lvl="2"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Tues-Wed 1p-9p</a:t>
            </a:r>
          </a:p>
          <a:p>
            <a:pPr marL="722376" lvl="2"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Thurs-Fri 2p-10p  </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Summer semester</a:t>
            </a:r>
          </a:p>
          <a:p>
            <a:pPr marL="722376" lvl="2"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 Mon-Thurs 1p-11pm</a:t>
            </a:r>
          </a:p>
          <a:p>
            <a:pPr marL="384048" lvl="1" indent="-182880">
              <a:lnSpc>
                <a:spcPct val="90000"/>
              </a:lnSpc>
              <a:spcBef>
                <a:spcPts val="200"/>
              </a:spcBef>
              <a:spcAft>
                <a:spcPts val="400"/>
              </a:spcAft>
              <a:buClr>
                <a:srgbClr val="99CB38"/>
              </a:buClr>
              <a:buFont typeface="Calibri" pitchFamily="34" charset="0"/>
              <a:buChar char="◦"/>
            </a:pPr>
            <a:r>
              <a:rPr lang="en-US" dirty="0">
                <a:solidFill>
                  <a:prstClr val="black">
                    <a:lumMod val="75000"/>
                    <a:lumOff val="25000"/>
                  </a:prstClr>
                </a:solidFill>
              </a:rPr>
              <a:t>Clinical Days: subject to be earlier than class times based on shift changes and clinical availability</a:t>
            </a:r>
          </a:p>
          <a:p>
            <a:pPr marL="722376" lvl="2" indent="-182880">
              <a:lnSpc>
                <a:spcPct val="90000"/>
              </a:lnSpc>
              <a:spcBef>
                <a:spcPts val="200"/>
              </a:spcBef>
              <a:spcAft>
                <a:spcPts val="400"/>
              </a:spcAft>
              <a:buClr>
                <a:srgbClr val="99CB38"/>
              </a:buClr>
              <a:buFont typeface="Calibri" pitchFamily="34" charset="0"/>
              <a:buChar char="◦"/>
            </a:pPr>
            <a:endParaRPr lang="en-US" dirty="0">
              <a:solidFill>
                <a:prstClr val="black">
                  <a:lumMod val="75000"/>
                  <a:lumOff val="25000"/>
                </a:prstClr>
              </a:solidFill>
            </a:endParaRPr>
          </a:p>
          <a:p>
            <a:pPr marL="457200" lvl="2" indent="0">
              <a:buNone/>
            </a:pPr>
            <a:endParaRPr lang="en-US" sz="2000" dirty="0"/>
          </a:p>
          <a:p>
            <a:endParaRPr lang="en-US" dirty="0"/>
          </a:p>
        </p:txBody>
      </p:sp>
    </p:spTree>
    <p:extLst>
      <p:ext uri="{BB962C8B-B14F-4D97-AF65-F5344CB8AC3E}">
        <p14:creationId xmlns:p14="http://schemas.microsoft.com/office/powerpoint/2010/main" val="229401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6E34-002B-4B14-ADE8-E1E2EE528C85}"/>
              </a:ext>
            </a:extLst>
          </p:cNvPr>
          <p:cNvSpPr>
            <a:spLocks noGrp="1"/>
          </p:cNvSpPr>
          <p:nvPr>
            <p:ph type="title"/>
          </p:nvPr>
        </p:nvSpPr>
        <p:spPr>
          <a:xfrm>
            <a:off x="429208" y="1653921"/>
            <a:ext cx="7184572" cy="1177150"/>
          </a:xfrm>
        </p:spPr>
        <p:txBody>
          <a:bodyPr/>
          <a:lstStyle/>
          <a:p>
            <a:r>
              <a:rPr lang="en-US" sz="4000" dirty="0"/>
              <a:t>Duration of the Accelerated Certified Medical Assistant to Practical Nursing Program</a:t>
            </a:r>
          </a:p>
        </p:txBody>
      </p:sp>
      <p:sp>
        <p:nvSpPr>
          <p:cNvPr id="3" name="Content Placeholder 2">
            <a:extLst>
              <a:ext uri="{FF2B5EF4-FFF2-40B4-BE49-F238E27FC236}">
                <a16:creationId xmlns:a16="http://schemas.microsoft.com/office/drawing/2014/main" id="{B4CB77B7-0B76-41C8-9E9D-B0AF3B3546AC}"/>
              </a:ext>
            </a:extLst>
          </p:cNvPr>
          <p:cNvSpPr>
            <a:spLocks noGrp="1"/>
          </p:cNvSpPr>
          <p:nvPr>
            <p:ph idx="1"/>
          </p:nvPr>
        </p:nvSpPr>
        <p:spPr>
          <a:xfrm>
            <a:off x="250788" y="3154456"/>
            <a:ext cx="7184572" cy="3122168"/>
          </a:xfrm>
        </p:spPr>
        <p:txBody>
          <a:bodyPr/>
          <a:lstStyle/>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b="1" dirty="0">
                <a:solidFill>
                  <a:prstClr val="black">
                    <a:lumMod val="75000"/>
                    <a:lumOff val="25000"/>
                  </a:prstClr>
                </a:solidFill>
              </a:rPr>
              <a:t>12 months in duration/3 semesters </a:t>
            </a:r>
          </a:p>
          <a:p>
            <a:pPr marL="566928" lvl="2" indent="-182880">
              <a:lnSpc>
                <a:spcPct val="90000"/>
              </a:lnSpc>
              <a:spcBef>
                <a:spcPts val="200"/>
              </a:spcBef>
              <a:spcAft>
                <a:spcPts val="400"/>
              </a:spcAft>
              <a:buClr>
                <a:srgbClr val="99CB38"/>
              </a:buClr>
              <a:buFont typeface="Calibri" pitchFamily="34" charset="0"/>
              <a:buChar char="◦"/>
            </a:pPr>
            <a:r>
              <a:rPr lang="en-US" sz="2000" dirty="0">
                <a:solidFill>
                  <a:prstClr val="black">
                    <a:lumMod val="75000"/>
                    <a:lumOff val="25000"/>
                  </a:prstClr>
                </a:solidFill>
              </a:rPr>
              <a:t>Spring Start = Spring, Summer &amp; Fall</a:t>
            </a:r>
          </a:p>
          <a:p>
            <a:pPr marL="566928" lvl="2" indent="-182880">
              <a:lnSpc>
                <a:spcPct val="90000"/>
              </a:lnSpc>
              <a:spcBef>
                <a:spcPts val="200"/>
              </a:spcBef>
              <a:spcAft>
                <a:spcPts val="400"/>
              </a:spcAft>
              <a:buClr>
                <a:srgbClr val="99CB38"/>
              </a:buClr>
              <a:buFont typeface="Calibri" pitchFamily="34" charset="0"/>
              <a:buChar char="◦"/>
            </a:pPr>
            <a:r>
              <a:rPr lang="en-US" sz="2000" dirty="0">
                <a:solidFill>
                  <a:prstClr val="black">
                    <a:lumMod val="75000"/>
                    <a:lumOff val="25000"/>
                  </a:prstClr>
                </a:solidFill>
              </a:rPr>
              <a:t>Summer Start Summer, Fall, &amp; Spring</a:t>
            </a:r>
            <a:endParaRPr lang="en-US" b="1" dirty="0">
              <a:solidFill>
                <a:prstClr val="black">
                  <a:lumMod val="75000"/>
                  <a:lumOff val="25000"/>
                </a:prstClr>
              </a:solidFill>
            </a:endParaRPr>
          </a:p>
          <a:p>
            <a:pPr marL="91440" lvl="0" indent="-91440">
              <a:lnSpc>
                <a:spcPct val="90000"/>
              </a:lnSpc>
              <a:spcBef>
                <a:spcPts val="1200"/>
              </a:spcBef>
              <a:spcAft>
                <a:spcPts val="200"/>
              </a:spcAft>
              <a:buClr>
                <a:srgbClr val="99CB38"/>
              </a:buClr>
              <a:buSzPct val="100000"/>
              <a:buFont typeface="Calibri" panose="020F0502020204030204" pitchFamily="34" charset="0"/>
              <a:buChar char=" "/>
            </a:pPr>
            <a:r>
              <a:rPr lang="en-US" sz="2000" b="1" dirty="0">
                <a:solidFill>
                  <a:prstClr val="black">
                    <a:lumMod val="75000"/>
                    <a:lumOff val="25000"/>
                  </a:prstClr>
                </a:solidFill>
              </a:rPr>
              <a:t>Accelerated Daytime cohorts meet as follows:</a:t>
            </a:r>
          </a:p>
          <a:p>
            <a:pPr marL="566928" lvl="2" indent="-182880">
              <a:lnSpc>
                <a:spcPct val="90000"/>
              </a:lnSpc>
              <a:spcBef>
                <a:spcPts val="200"/>
              </a:spcBef>
              <a:spcAft>
                <a:spcPts val="400"/>
              </a:spcAft>
              <a:buClr>
                <a:srgbClr val="99CB38"/>
              </a:buClr>
              <a:buFont typeface="Calibri" pitchFamily="34" charset="0"/>
              <a:buChar char="◦"/>
            </a:pPr>
            <a:r>
              <a:rPr lang="en-US" sz="2000" dirty="0">
                <a:solidFill>
                  <a:prstClr val="black">
                    <a:lumMod val="75000"/>
                    <a:lumOff val="25000"/>
                  </a:prstClr>
                </a:solidFill>
              </a:rPr>
              <a:t>Expect to be in class around 40 hours a week Monday-Friday</a:t>
            </a:r>
          </a:p>
          <a:p>
            <a:pPr marL="566928" lvl="2" indent="-182880">
              <a:lnSpc>
                <a:spcPct val="90000"/>
              </a:lnSpc>
              <a:spcBef>
                <a:spcPts val="200"/>
              </a:spcBef>
              <a:spcAft>
                <a:spcPts val="400"/>
              </a:spcAft>
              <a:buClr>
                <a:srgbClr val="99CB38"/>
              </a:buClr>
              <a:buFont typeface="Calibri" pitchFamily="34" charset="0"/>
              <a:buChar char="◦"/>
            </a:pPr>
            <a:r>
              <a:rPr lang="en-US" sz="2000" dirty="0">
                <a:solidFill>
                  <a:prstClr val="black">
                    <a:lumMod val="75000"/>
                    <a:lumOff val="25000"/>
                  </a:prstClr>
                </a:solidFill>
              </a:rPr>
              <a:t>Hours will change depending on clinical classes</a:t>
            </a:r>
            <a:endParaRPr lang="en-US" sz="2000" dirty="0"/>
          </a:p>
          <a:p>
            <a:endParaRPr lang="en-US" dirty="0"/>
          </a:p>
        </p:txBody>
      </p:sp>
    </p:spTree>
    <p:extLst>
      <p:ext uri="{BB962C8B-B14F-4D97-AF65-F5344CB8AC3E}">
        <p14:creationId xmlns:p14="http://schemas.microsoft.com/office/powerpoint/2010/main" val="103965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6E34-002B-4B14-ADE8-E1E2EE528C85}"/>
              </a:ext>
            </a:extLst>
          </p:cNvPr>
          <p:cNvSpPr>
            <a:spLocks noGrp="1"/>
          </p:cNvSpPr>
          <p:nvPr>
            <p:ph type="title"/>
          </p:nvPr>
        </p:nvSpPr>
        <p:spPr>
          <a:xfrm>
            <a:off x="429208" y="1653921"/>
            <a:ext cx="7184572" cy="1177150"/>
          </a:xfrm>
        </p:spPr>
        <p:txBody>
          <a:bodyPr/>
          <a:lstStyle/>
          <a:p>
            <a:r>
              <a:rPr lang="en-US" sz="4000" dirty="0"/>
              <a:t>Duration Practical Nursing Programs</a:t>
            </a:r>
          </a:p>
        </p:txBody>
      </p:sp>
      <p:sp>
        <p:nvSpPr>
          <p:cNvPr id="3" name="Content Placeholder 2">
            <a:extLst>
              <a:ext uri="{FF2B5EF4-FFF2-40B4-BE49-F238E27FC236}">
                <a16:creationId xmlns:a16="http://schemas.microsoft.com/office/drawing/2014/main" id="{B4CB77B7-0B76-41C8-9E9D-B0AF3B3546AC}"/>
              </a:ext>
            </a:extLst>
          </p:cNvPr>
          <p:cNvSpPr>
            <a:spLocks noGrp="1"/>
          </p:cNvSpPr>
          <p:nvPr>
            <p:ph idx="1"/>
          </p:nvPr>
        </p:nvSpPr>
        <p:spPr>
          <a:xfrm>
            <a:off x="250788" y="3154456"/>
            <a:ext cx="7184572" cy="3122168"/>
          </a:xfrm>
        </p:spPr>
        <p:txBody>
          <a:bodyPr/>
          <a:lstStyle/>
          <a:p>
            <a:pPr marL="342900" lvl="0" indent="-342900">
              <a:lnSpc>
                <a:spcPct val="90000"/>
              </a:lnSpc>
              <a:spcBef>
                <a:spcPts val="1200"/>
              </a:spcBef>
              <a:spcAft>
                <a:spcPts val="200"/>
              </a:spcAft>
              <a:buClr>
                <a:srgbClr val="99CB38"/>
              </a:buClr>
              <a:buSzPct val="100000"/>
              <a:buFont typeface="Arial" panose="020B0604020202020204" pitchFamily="34" charset="0"/>
              <a:buChar char="•"/>
            </a:pPr>
            <a:r>
              <a:rPr lang="en-US" sz="2000" b="1" dirty="0">
                <a:solidFill>
                  <a:prstClr val="black">
                    <a:lumMod val="75000"/>
                    <a:lumOff val="25000"/>
                  </a:prstClr>
                </a:solidFill>
              </a:rPr>
              <a:t>For all our Practical Nursing programs, classes do not follow the college Academic calendars exactly as posted. Meaning, they may meet prior to the semester start or stay later than is posted in order to reach the clock hour requirements mandated by the LSBPNE </a:t>
            </a:r>
          </a:p>
          <a:p>
            <a:pPr marL="342900" lvl="0" indent="-342900">
              <a:lnSpc>
                <a:spcPct val="90000"/>
              </a:lnSpc>
              <a:spcBef>
                <a:spcPts val="1200"/>
              </a:spcBef>
              <a:spcAft>
                <a:spcPts val="200"/>
              </a:spcAft>
              <a:buClr>
                <a:srgbClr val="99CB38"/>
              </a:buClr>
              <a:buSzPct val="100000"/>
              <a:buFont typeface="Arial" panose="020B0604020202020204" pitchFamily="34" charset="0"/>
              <a:buChar char="•"/>
            </a:pPr>
            <a:r>
              <a:rPr lang="en-US" sz="2000" b="1" dirty="0">
                <a:solidFill>
                  <a:prstClr val="black">
                    <a:lumMod val="75000"/>
                    <a:lumOff val="25000"/>
                  </a:prstClr>
                </a:solidFill>
              </a:rPr>
              <a:t>Schedules posted are subject to change</a:t>
            </a:r>
            <a:endParaRPr lang="en-US" sz="2000" dirty="0"/>
          </a:p>
          <a:p>
            <a:endParaRPr lang="en-US" dirty="0"/>
          </a:p>
        </p:txBody>
      </p:sp>
    </p:spTree>
    <p:extLst>
      <p:ext uri="{BB962C8B-B14F-4D97-AF65-F5344CB8AC3E}">
        <p14:creationId xmlns:p14="http://schemas.microsoft.com/office/powerpoint/2010/main" val="104021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66E34-002B-4B14-ADE8-E1E2EE528C85}"/>
              </a:ext>
            </a:extLst>
          </p:cNvPr>
          <p:cNvSpPr>
            <a:spLocks noGrp="1"/>
          </p:cNvSpPr>
          <p:nvPr>
            <p:ph type="title"/>
          </p:nvPr>
        </p:nvSpPr>
        <p:spPr>
          <a:xfrm>
            <a:off x="172728" y="1980846"/>
            <a:ext cx="8268743" cy="1177150"/>
          </a:xfrm>
        </p:spPr>
        <p:txBody>
          <a:bodyPr/>
          <a:lstStyle/>
          <a:p>
            <a:r>
              <a:rPr lang="en-US" sz="4000" dirty="0"/>
              <a:t>Additional Basic Information for you about the </a:t>
            </a:r>
            <a:r>
              <a:rPr lang="en-US" sz="4000" b="1" dirty="0">
                <a:solidFill>
                  <a:prstClr val="black">
                    <a:lumMod val="75000"/>
                    <a:lumOff val="25000"/>
                  </a:prstClr>
                </a:solidFill>
              </a:rPr>
              <a:t>Certified Medical Assistant to Practical Nurse Cohorts</a:t>
            </a:r>
            <a:br>
              <a:rPr lang="en-US" sz="4000" dirty="0"/>
            </a:br>
            <a:endParaRPr lang="en-US" sz="4000" dirty="0"/>
          </a:p>
        </p:txBody>
      </p:sp>
      <p:sp>
        <p:nvSpPr>
          <p:cNvPr id="3" name="Content Placeholder 2">
            <a:extLst>
              <a:ext uri="{FF2B5EF4-FFF2-40B4-BE49-F238E27FC236}">
                <a16:creationId xmlns:a16="http://schemas.microsoft.com/office/drawing/2014/main" id="{B4CB77B7-0B76-41C8-9E9D-B0AF3B3546AC}"/>
              </a:ext>
            </a:extLst>
          </p:cNvPr>
          <p:cNvSpPr>
            <a:spLocks noGrp="1"/>
          </p:cNvSpPr>
          <p:nvPr>
            <p:ph idx="1"/>
          </p:nvPr>
        </p:nvSpPr>
        <p:spPr>
          <a:xfrm>
            <a:off x="250788" y="3289784"/>
            <a:ext cx="7184572" cy="3122168"/>
          </a:xfrm>
        </p:spPr>
        <p:txBody>
          <a:bodyPr/>
          <a:lstStyle/>
          <a:p>
            <a:pPr marL="342900" indent="-342900">
              <a:buFont typeface="Arial" panose="020B0604020202020204" pitchFamily="34" charset="0"/>
              <a:buChar char="•"/>
            </a:pPr>
            <a:r>
              <a:rPr lang="en-US" dirty="0"/>
              <a:t>Lacombe Campus</a:t>
            </a:r>
          </a:p>
          <a:p>
            <a:pPr marL="690372" lvl="1" indent="-342900"/>
            <a:r>
              <a:rPr lang="en-US" dirty="0"/>
              <a:t>Spring 2024 and Spring 2025</a:t>
            </a:r>
          </a:p>
          <a:p>
            <a:pPr marL="342900" indent="-342900">
              <a:buFont typeface="Arial" panose="020B0604020202020204" pitchFamily="34" charset="0"/>
              <a:buChar char="•"/>
            </a:pPr>
            <a:r>
              <a:rPr lang="en-US" dirty="0"/>
              <a:t>Hammond Campus	</a:t>
            </a:r>
          </a:p>
          <a:p>
            <a:pPr marL="544068" lvl="1" indent="-342900">
              <a:lnSpc>
                <a:spcPct val="90000"/>
              </a:lnSpc>
              <a:spcBef>
                <a:spcPts val="200"/>
              </a:spcBef>
              <a:spcAft>
                <a:spcPts val="400"/>
              </a:spcAft>
              <a:buClr>
                <a:srgbClr val="99CB38"/>
              </a:buClr>
            </a:pPr>
            <a:r>
              <a:rPr lang="en-US" dirty="0"/>
              <a:t>TBD</a:t>
            </a:r>
          </a:p>
          <a:p>
            <a:pPr marL="201168" lvl="1" indent="0">
              <a:lnSpc>
                <a:spcPct val="90000"/>
              </a:lnSpc>
              <a:spcBef>
                <a:spcPts val="200"/>
              </a:spcBef>
              <a:spcAft>
                <a:spcPts val="400"/>
              </a:spcAft>
              <a:buClr>
                <a:srgbClr val="99CB38"/>
              </a:buClr>
              <a:buNone/>
            </a:pPr>
            <a:r>
              <a:rPr lang="en-US" dirty="0">
                <a:solidFill>
                  <a:prstClr val="black">
                    <a:lumMod val="75000"/>
                    <a:lumOff val="25000"/>
                  </a:prstClr>
                </a:solidFill>
              </a:rPr>
              <a:t>If you are applying to the CCMA to PN program, please fill out the appropriate application-do not complete the PN application we are discussing here. All pertinent information is found at the bottom of our Practical Nursing website.</a:t>
            </a:r>
          </a:p>
          <a:p>
            <a:pPr marL="690372" lvl="1" indent="-342900"/>
            <a:endParaRPr lang="en-US" dirty="0"/>
          </a:p>
        </p:txBody>
      </p:sp>
    </p:spTree>
    <p:extLst>
      <p:ext uri="{BB962C8B-B14F-4D97-AF65-F5344CB8AC3E}">
        <p14:creationId xmlns:p14="http://schemas.microsoft.com/office/powerpoint/2010/main" val="521921191"/>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5015</TotalTime>
  <Words>1403</Words>
  <Application>Microsoft Office PowerPoint</Application>
  <PresentationFormat>Widescreen</PresentationFormat>
  <Paragraphs>140</Paragraphs>
  <Slides>22</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Black</vt:lpstr>
      <vt:lpstr>Arial Regular</vt:lpstr>
      <vt:lpstr>Calibri</vt:lpstr>
      <vt:lpstr>Calibri Light</vt:lpstr>
      <vt:lpstr>Times New Roman</vt:lpstr>
      <vt:lpstr>Wingdings</vt:lpstr>
      <vt:lpstr>Office Theme</vt:lpstr>
      <vt:lpstr>Practical Nursing Program</vt:lpstr>
      <vt:lpstr>So you wish to attend the NTCC Practical Nursing Program?</vt:lpstr>
      <vt:lpstr>Practical Nursing Program</vt:lpstr>
      <vt:lpstr>When Are These Offered?</vt:lpstr>
      <vt:lpstr>Duration of the Traditional Practical Nursing Program</vt:lpstr>
      <vt:lpstr>Duration of the Traditional Practical Nursing Program</vt:lpstr>
      <vt:lpstr>Duration of the Accelerated Certified Medical Assistant to Practical Nursing Program</vt:lpstr>
      <vt:lpstr>Duration Practical Nursing Programs</vt:lpstr>
      <vt:lpstr>Additional Basic Information for you about the Certified Medical Assistant to Practical Nurse Cohorts </vt:lpstr>
      <vt:lpstr>Additional Basic Information for you about the Certified Medical Assistant to Practical Nurse Cohorts </vt:lpstr>
      <vt:lpstr>Practical Nursing Program</vt:lpstr>
      <vt:lpstr>Important to Note: </vt:lpstr>
      <vt:lpstr>Practical Nursing Program</vt:lpstr>
      <vt:lpstr>Practical Nursing  Admission Requirements</vt:lpstr>
      <vt:lpstr>Practical Nursing  Admission Requirements</vt:lpstr>
      <vt:lpstr>PN Program Admission Requirements</vt:lpstr>
      <vt:lpstr>PN Program Admission Requirements</vt:lpstr>
      <vt:lpstr>PN Program Admission Requirements</vt:lpstr>
      <vt:lpstr>PN Program Admission Requirements</vt:lpstr>
      <vt:lpstr>PN Program Admission Requirements</vt:lpstr>
      <vt:lpstr>TEST PREP</vt:lpstr>
      <vt:lpstr>Accuplacer Test Prep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Michelle Reed</dc:creator>
  <cp:lastModifiedBy>Jennifer Karasoulis</cp:lastModifiedBy>
  <cp:revision>179</cp:revision>
  <dcterms:created xsi:type="dcterms:W3CDTF">2022-09-24T14:24:04Z</dcterms:created>
  <dcterms:modified xsi:type="dcterms:W3CDTF">2023-11-10T17:46:43Z</dcterms:modified>
</cp:coreProperties>
</file>